
<file path=[Content_Types].xml><?xml version="1.0" encoding="utf-8"?>
<Types xmlns="http://schemas.openxmlformats.org/package/2006/content-types"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notesMasterIdLst>
    <p:notesMasterId r:id="rId27"/>
  </p:notesMasterIdLst>
  <p:sldIdLst>
    <p:sldId id="256" r:id="rId2"/>
    <p:sldId id="258" r:id="rId3"/>
    <p:sldId id="259" r:id="rId4"/>
    <p:sldId id="262" r:id="rId5"/>
    <p:sldId id="263" r:id="rId6"/>
    <p:sldId id="264" r:id="rId7"/>
    <p:sldId id="266" r:id="rId8"/>
    <p:sldId id="267" r:id="rId9"/>
    <p:sldId id="268" r:id="rId10"/>
    <p:sldId id="270" r:id="rId11"/>
    <p:sldId id="271" r:id="rId12"/>
    <p:sldId id="272" r:id="rId13"/>
    <p:sldId id="273" r:id="rId14"/>
    <p:sldId id="274" r:id="rId15"/>
    <p:sldId id="291" r:id="rId16"/>
    <p:sldId id="289" r:id="rId17"/>
    <p:sldId id="276" r:id="rId18"/>
    <p:sldId id="277" r:id="rId19"/>
    <p:sldId id="290" r:id="rId20"/>
    <p:sldId id="278" r:id="rId21"/>
    <p:sldId id="279" r:id="rId22"/>
    <p:sldId id="281" r:id="rId23"/>
    <p:sldId id="280" r:id="rId24"/>
    <p:sldId id="282" r:id="rId25"/>
    <p:sldId id="285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110" d="100"/>
          <a:sy n="110" d="100"/>
        </p:scale>
        <p:origin x="57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51C04-7CDB-4F30-937A-0663F4F1502B}" type="datetimeFigureOut">
              <a:rPr lang="en-GB" smtClean="0"/>
              <a:t>2021.01.16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024744-2ADB-4A9A-B7A2-DE18FF411C0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75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B1110D-519A-4EF5-89A5-35AD4089DEEE}" type="datetime2">
              <a:rPr lang="en-US" smtClean="0"/>
              <a:t>Saturday, January 16,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64739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8F7F9-D3E0-4C87-AB48-D75B335FACFA}" type="datetime2">
              <a:rPr lang="en-US" smtClean="0"/>
              <a:t>Saturday, January 16,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257881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066C95-320E-4221-AAAB-9BDD6493817F}" type="datetime2">
              <a:rPr lang="en-US" smtClean="0"/>
              <a:t>Saturday, January 16,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7403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068C51-6D49-4605-8F3C-2DAD8BB397CD}" type="datetime2">
              <a:rPr lang="en-US" smtClean="0"/>
              <a:t>Saturday, January 16,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822041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97B892-FC23-4A59-A985-700A558A2831}" type="datetime2">
              <a:rPr lang="en-US" smtClean="0"/>
              <a:t>Saturday, January 16,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384027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1C33FA-06F4-46B8-B85E-8077FFA1ECD3}" type="datetime2">
              <a:rPr lang="en-US" smtClean="0"/>
              <a:t>Saturday, January 16,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026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E1C6DCC-8CF2-4A8C-B792-FAD174A46E8C}" type="datetime2">
              <a:rPr lang="en-US" smtClean="0"/>
              <a:t>Saturday, January 16, 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5940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5134AF-4C2B-4803-8963-C871E62683C5}" type="datetime2">
              <a:rPr lang="en-US" smtClean="0"/>
              <a:t>Saturday, January 16, 2021</a:t>
            </a:fld>
            <a:endParaRPr lang="en-US" dirty="0">
              <a:latin typeface="+mn-lt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23054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C0CE15-0D79-4AA0-AC90-A6531C4353B4}" type="datetime2">
              <a:rPr lang="en-US" smtClean="0"/>
              <a:t>Saturday, January 16, 2021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224778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C9F815C-09AC-4CD4-A2A3-4B185F9079BD}" type="datetime2">
              <a:rPr lang="en-US" smtClean="0"/>
              <a:t>Saturday, January 16,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721837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57E074-54E7-4A8D-ACDB-CB3B4764F373}" type="datetime2">
              <a:rPr lang="en-US" smtClean="0"/>
              <a:t>Saturday, January 16, 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107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9F2609-72E8-489B-AFDC-9D400AB04138}" type="datetime2">
              <a:rPr lang="en-US" smtClean="0"/>
              <a:t>Saturday, January 16, 2021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Sample Footer Text</a:t>
            </a:r>
            <a:endParaRPr lang="en-US" dirty="0">
              <a:latin typeface="+mn-lt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3F9D384-533B-4C4E-B660-F861AA07D173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27731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f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4804D4-15A7-4AE6-8FF8-D66EF75FBE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Distances to Globular Clusters using RR </a:t>
            </a:r>
            <a:r>
              <a:rPr lang="en-GB" dirty="0" err="1">
                <a:solidFill>
                  <a:schemeClr val="tx1"/>
                </a:solidFill>
              </a:rPr>
              <a:t>Lyrae</a:t>
            </a:r>
            <a:r>
              <a:rPr lang="en-GB" dirty="0">
                <a:solidFill>
                  <a:schemeClr val="tx1"/>
                </a:solidFill>
              </a:rPr>
              <a:t> Variable Stars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5DFA0A4-F18E-491B-9306-70EF1B464D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By: Luke Bischoff</a:t>
            </a:r>
          </a:p>
          <a:p>
            <a:r>
              <a:rPr lang="en-GB" dirty="0">
                <a:solidFill>
                  <a:schemeClr val="tx1"/>
                </a:solidFill>
              </a:rPr>
              <a:t>Supervisor: </a:t>
            </a:r>
            <a:r>
              <a:rPr lang="en-GB" dirty="0" err="1">
                <a:solidFill>
                  <a:schemeClr val="tx1"/>
                </a:solidFill>
              </a:rPr>
              <a:t>dr</a:t>
            </a:r>
            <a:r>
              <a:rPr lang="en-GB" dirty="0">
                <a:solidFill>
                  <a:schemeClr val="tx1"/>
                </a:solidFill>
              </a:rPr>
              <a:t> Victoria </a:t>
            </a:r>
            <a:r>
              <a:rPr lang="en-GB" dirty="0" err="1">
                <a:solidFill>
                  <a:schemeClr val="tx1"/>
                </a:solidFill>
              </a:rPr>
              <a:t>scowcroft</a:t>
            </a: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59749-81B3-4A67-B3C3-0283B4C5CC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110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81BAF-BA50-49A4-96DA-07D157FB15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Data selection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1F44F-0B05-4557-9679-152A27EFF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IRAC on board Spitzer observed regions of around 6×15 arcminutes around the centre of globular clusters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Analysed Pal 5 and Pal 13 only, with data for both in the 3.6 </a:t>
            </a:r>
            <a:r>
              <a:rPr lang="el-GR" dirty="0"/>
              <a:t>μ</a:t>
            </a:r>
            <a:r>
              <a:rPr lang="en-GB" dirty="0"/>
              <a:t>m (channel 1) and 4.5 </a:t>
            </a:r>
            <a:r>
              <a:rPr lang="el-GR" dirty="0"/>
              <a:t>μ</a:t>
            </a:r>
            <a:r>
              <a:rPr lang="en-GB" dirty="0"/>
              <a:t>m (channel 2) wavebands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12 epochs of data taken over at least one full cycle for the longest period RRL in the cluster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Raw data pre-processed into basic calibrated data (BCD) frames to reduce images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Mosaic frames of each epoch in each channel created by project supervisor to create the final data to be analysed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D746A9-46CC-49C6-A166-211708D2D7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10</a:t>
            </a:fld>
            <a:endParaRPr lang="en-US" dirty="0">
              <a:latin typeface="+mn-lt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996CB5-9647-4321-A1CD-91D7ED1329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99380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B28E8E-F02A-4A43-897A-32422D830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RR Lyrae catalogues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5DFD6C-AAC3-4FBB-8E6F-0228358E94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10058400" cy="4000286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Positions (in RA and Dec) and periods of known RRLs obtained from star catalogues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i="1" dirty="0"/>
              <a:t>Catalogue of Variable Stars in Galactic Globular Clusters </a:t>
            </a:r>
            <a:r>
              <a:rPr lang="en-GB" dirty="0"/>
              <a:t>maintained by Christine Clement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Region search in</a:t>
            </a:r>
            <a:r>
              <a:rPr lang="en-GB" i="1" dirty="0"/>
              <a:t> Gaia </a:t>
            </a:r>
            <a:r>
              <a:rPr lang="en-GB" dirty="0"/>
              <a:t>of stars flagged as variable in 10’ radius around the clusters to identify any extra RRLs within the epoch frames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140784 RRLs in </a:t>
            </a:r>
            <a:r>
              <a:rPr lang="en-GB" i="1" dirty="0"/>
              <a:t>Gaia </a:t>
            </a:r>
            <a:r>
              <a:rPr lang="en-GB" dirty="0"/>
              <a:t>Data Release 2 (DR2) searched and matched using </a:t>
            </a:r>
            <a:r>
              <a:rPr lang="en-GB" dirty="0" err="1">
                <a:latin typeface="Consolas" panose="020B0609020204030204" pitchFamily="49" charset="0"/>
              </a:rPr>
              <a:t>source_ids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/>
              <a:t>from the region search to obtain more up to date periods as well as RRL type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34F8C0-76AD-448B-8ABC-38403BFB9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11</a:t>
            </a:fld>
            <a:endParaRPr lang="en-US" dirty="0">
              <a:latin typeface="+mn-lt"/>
            </a:endParaRPr>
          </a:p>
        </p:txBody>
      </p:sp>
      <p:pic>
        <p:nvPicPr>
          <p:cNvPr id="6" name="Picture 5" descr="Calendar&#10;&#10;Description automatically generated with low confidence">
            <a:extLst>
              <a:ext uri="{FF2B5EF4-FFF2-40B4-BE49-F238E27FC236}">
                <a16:creationId xmlns:a16="http://schemas.microsoft.com/office/drawing/2014/main" id="{89C11C2A-A863-488D-96A5-EDE68FE68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370" y="4737601"/>
            <a:ext cx="4598310" cy="14507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FF6B6E-4501-42CA-9C3A-8E991BC23DB2}"/>
              </a:ext>
            </a:extLst>
          </p:cNvPr>
          <p:cNvSpPr txBox="1"/>
          <p:nvPr/>
        </p:nvSpPr>
        <p:spPr>
          <a:xfrm>
            <a:off x="2997476" y="5854683"/>
            <a:ext cx="3545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i="1" dirty="0"/>
              <a:t>Credit: Christine Clement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F4CC0D-A55F-4262-AB23-45D376BBC994}"/>
              </a:ext>
            </a:extLst>
          </p:cNvPr>
          <p:cNvSpPr txBox="1"/>
          <p:nvPr/>
        </p:nvSpPr>
        <p:spPr>
          <a:xfrm>
            <a:off x="1097280" y="4737601"/>
            <a:ext cx="50753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of the Catalogue of RRLs in Pal 5:</a:t>
            </a:r>
          </a:p>
          <a:p>
            <a:r>
              <a:rPr lang="en-GB" dirty="0"/>
              <a:t>Note- Periods in days and RR1 type RRLs designated here correspond to </a:t>
            </a:r>
            <a:r>
              <a:rPr lang="en-GB" dirty="0" err="1"/>
              <a:t>RRc</a:t>
            </a:r>
            <a:r>
              <a:rPr lang="en-GB" dirty="0"/>
              <a:t> type RRLs</a:t>
            </a: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F7F0AE05-67F2-4321-953B-9C64A7BD4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9393928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D208CB-D23C-4339-AA64-423F09DB36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Master mosaic frames (Palomar 5)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29B7B-69C4-4BC5-BCCB-0F3C7C9F6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12</a:t>
            </a:fld>
            <a:endParaRPr lang="en-US" dirty="0">
              <a:latin typeface="+mn-lt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89E37110-7472-4B6D-A3F6-D6A2ABBC2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>
              <a:latin typeface="+mn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4EF69C-E84D-4EFD-A659-5D6D31263CA0}"/>
              </a:ext>
            </a:extLst>
          </p:cNvPr>
          <p:cNvSpPr txBox="1"/>
          <p:nvPr/>
        </p:nvSpPr>
        <p:spPr>
          <a:xfrm>
            <a:off x="1096485" y="5979489"/>
            <a:ext cx="998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Example of both channel 1 and channel 2 master mosaic frames (aligned, channel 1 overlaying channel 2)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C8774F8-C90B-49A0-9CB6-F923600FFB38}"/>
              </a:ext>
            </a:extLst>
          </p:cNvPr>
          <p:cNvSpPr txBox="1"/>
          <p:nvPr/>
        </p:nvSpPr>
        <p:spPr>
          <a:xfrm>
            <a:off x="3465512" y="5574372"/>
            <a:ext cx="1581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rgbClr val="C00000"/>
                </a:solidFill>
              </a:rPr>
              <a:t>Channel 1 (3.6 </a:t>
            </a:r>
            <a:r>
              <a:rPr lang="el-GR" sz="1400" dirty="0">
                <a:solidFill>
                  <a:srgbClr val="C00000"/>
                </a:solidFill>
              </a:rPr>
              <a:t>μ</a:t>
            </a:r>
            <a:r>
              <a:rPr lang="en-GB" sz="1400" dirty="0">
                <a:solidFill>
                  <a:srgbClr val="C00000"/>
                </a:solidFill>
              </a:rPr>
              <a:t>m)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9720FE-FF65-4BC3-807D-2F7974F6DADB}"/>
              </a:ext>
            </a:extLst>
          </p:cNvPr>
          <p:cNvSpPr txBox="1"/>
          <p:nvPr/>
        </p:nvSpPr>
        <p:spPr>
          <a:xfrm>
            <a:off x="7805073" y="5573252"/>
            <a:ext cx="15819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>
                    <a:lumMod val="50000"/>
                  </a:schemeClr>
                </a:solidFill>
              </a:rPr>
              <a:t>Channel 2 (4.5 </a:t>
            </a:r>
            <a:r>
              <a:rPr lang="el-GR" sz="1400" dirty="0">
                <a:solidFill>
                  <a:schemeClr val="accent1">
                    <a:lumMod val="50000"/>
                  </a:schemeClr>
                </a:solidFill>
              </a:rPr>
              <a:t>μ</a:t>
            </a:r>
            <a:r>
              <a:rPr lang="en-GB" sz="1400" dirty="0">
                <a:solidFill>
                  <a:schemeClr val="accent1">
                    <a:lumMod val="50000"/>
                  </a:schemeClr>
                </a:solidFill>
              </a:rPr>
              <a:t>m)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45D9BDA-5535-495B-B6D0-2A3296B1E9A0}"/>
              </a:ext>
            </a:extLst>
          </p:cNvPr>
          <p:cNvCxnSpPr>
            <a:cxnSpLocks/>
          </p:cNvCxnSpPr>
          <p:nvPr/>
        </p:nvCxnSpPr>
        <p:spPr>
          <a:xfrm flipV="1">
            <a:off x="1096486" y="5538949"/>
            <a:ext cx="6708587" cy="2648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655451E3-DB81-4651-AC00-DFD59EFCDAC4}"/>
              </a:ext>
            </a:extLst>
          </p:cNvPr>
          <p:cNvCxnSpPr>
            <a:cxnSpLocks/>
          </p:cNvCxnSpPr>
          <p:nvPr/>
        </p:nvCxnSpPr>
        <p:spPr>
          <a:xfrm flipV="1">
            <a:off x="4447093" y="5448303"/>
            <a:ext cx="6708587" cy="26489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1CF25422-C88D-4721-ADA7-7AAC7249241C}"/>
              </a:ext>
            </a:extLst>
          </p:cNvPr>
          <p:cNvCxnSpPr>
            <a:cxnSpLocks/>
          </p:cNvCxnSpPr>
          <p:nvPr/>
        </p:nvCxnSpPr>
        <p:spPr>
          <a:xfrm>
            <a:off x="1104106" y="5348449"/>
            <a:ext cx="0" cy="2219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32A2A6B-34E3-4B19-B229-3A8703D33271}"/>
              </a:ext>
            </a:extLst>
          </p:cNvPr>
          <p:cNvCxnSpPr>
            <a:cxnSpLocks/>
          </p:cNvCxnSpPr>
          <p:nvPr/>
        </p:nvCxnSpPr>
        <p:spPr>
          <a:xfrm>
            <a:off x="7808212" y="5317972"/>
            <a:ext cx="0" cy="221951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D12F00BF-31A1-49BC-808F-50A8A9E6A61B}"/>
              </a:ext>
            </a:extLst>
          </p:cNvPr>
          <p:cNvCxnSpPr>
            <a:cxnSpLocks/>
          </p:cNvCxnSpPr>
          <p:nvPr/>
        </p:nvCxnSpPr>
        <p:spPr>
          <a:xfrm>
            <a:off x="4452332" y="5256218"/>
            <a:ext cx="0" cy="22195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BCBADA9-783F-44C5-9ADB-B43F8EA6C161}"/>
              </a:ext>
            </a:extLst>
          </p:cNvPr>
          <p:cNvCxnSpPr>
            <a:cxnSpLocks/>
          </p:cNvCxnSpPr>
          <p:nvPr/>
        </p:nvCxnSpPr>
        <p:spPr>
          <a:xfrm>
            <a:off x="11153299" y="5235095"/>
            <a:ext cx="0" cy="221951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399165CB-3212-4A66-8995-D1B546097001}"/>
              </a:ext>
            </a:extLst>
          </p:cNvPr>
          <p:cNvCxnSpPr>
            <a:cxnSpLocks/>
          </p:cNvCxnSpPr>
          <p:nvPr/>
        </p:nvCxnSpPr>
        <p:spPr>
          <a:xfrm>
            <a:off x="4256484" y="5546092"/>
            <a:ext cx="0" cy="68759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0C81075-A4D9-4094-B09D-FA5D27D2970D}"/>
              </a:ext>
            </a:extLst>
          </p:cNvPr>
          <p:cNvCxnSpPr>
            <a:cxnSpLocks/>
          </p:cNvCxnSpPr>
          <p:nvPr/>
        </p:nvCxnSpPr>
        <p:spPr>
          <a:xfrm flipV="1">
            <a:off x="8596045" y="5448300"/>
            <a:ext cx="0" cy="169402"/>
          </a:xfrm>
          <a:prstGeom prst="line">
            <a:avLst/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92A5E74-A4F1-4E7B-9F5A-80710CFF0FA9}"/>
              </a:ext>
            </a:extLst>
          </p:cNvPr>
          <p:cNvGrpSpPr/>
          <p:nvPr/>
        </p:nvGrpSpPr>
        <p:grpSpPr>
          <a:xfrm>
            <a:off x="1097280" y="1798320"/>
            <a:ext cx="10058400" cy="3550129"/>
            <a:chOff x="849086" y="2022877"/>
            <a:chExt cx="9605542" cy="3180792"/>
          </a:xfrm>
        </p:grpSpPr>
        <p:pic>
          <p:nvPicPr>
            <p:cNvPr id="11" name="Picture 10" descr="A picture containing text, tree, outdoor&#10;&#10;Description automatically generated">
              <a:extLst>
                <a:ext uri="{FF2B5EF4-FFF2-40B4-BE49-F238E27FC236}">
                  <a16:creationId xmlns:a16="http://schemas.microsoft.com/office/drawing/2014/main" id="{99158FA6-C4BD-4046-A4AF-3414695346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235" t="4967" r="14056" b="11308"/>
            <a:stretch/>
          </p:blipFill>
          <p:spPr>
            <a:xfrm>
              <a:off x="3986199" y="2104069"/>
              <a:ext cx="6468429" cy="3099600"/>
            </a:xfrm>
            <a:prstGeom prst="rect">
              <a:avLst/>
            </a:prstGeom>
          </p:spPr>
        </p:pic>
        <p:pic>
          <p:nvPicPr>
            <p:cNvPr id="9" name="Picture 8" descr="A picture containing text, tree, outdoor&#10;&#10;Description automatically generated">
              <a:extLst>
                <a:ext uri="{FF2B5EF4-FFF2-40B4-BE49-F238E27FC236}">
                  <a16:creationId xmlns:a16="http://schemas.microsoft.com/office/drawing/2014/main" id="{6936090F-E922-426B-BB7D-ED5A4A802A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04" t="4781" r="14148" b="10561"/>
            <a:stretch/>
          </p:blipFill>
          <p:spPr>
            <a:xfrm>
              <a:off x="849086" y="2022877"/>
              <a:ext cx="6405789" cy="30977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7899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43C02-9922-4E7F-B6C5-68CBDEE1B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Photometry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1E8B8C-1056-4F0E-BF67-047CE7ADCB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Two main methods considered: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4B9C5F-2CBE-4CAA-8EE7-923158F330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01FAF-FEB4-4535-A552-1396702E1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A984A2-9F58-48F3-92AC-49FD1135CF84}"/>
              </a:ext>
            </a:extLst>
          </p:cNvPr>
          <p:cNvSpPr txBox="1"/>
          <p:nvPr/>
        </p:nvSpPr>
        <p:spPr>
          <a:xfrm>
            <a:off x="1097280" y="2208947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/>
              <a:t>1. Aperture photometry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08BE3F-1186-4FCB-A7E4-E9B379FD60C1}"/>
              </a:ext>
            </a:extLst>
          </p:cNvPr>
          <p:cNvSpPr txBox="1"/>
          <p:nvPr/>
        </p:nvSpPr>
        <p:spPr>
          <a:xfrm>
            <a:off x="6009629" y="2200558"/>
            <a:ext cx="4998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u="sng" dirty="0"/>
              <a:t>2. PSF photometry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56E4B1-7B45-4759-AC9D-4756F11B529D}"/>
              </a:ext>
            </a:extLst>
          </p:cNvPr>
          <p:cNvSpPr txBox="1"/>
          <p:nvPr/>
        </p:nvSpPr>
        <p:spPr>
          <a:xfrm>
            <a:off x="1097280" y="2604384"/>
            <a:ext cx="4912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Measuring flux through an aperture of known radius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Subtract background from an annulus around star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6C0F9E-DBDE-49F5-93D3-C782A01E8C4D}"/>
              </a:ext>
            </a:extLst>
          </p:cNvPr>
          <p:cNvSpPr txBox="1"/>
          <p:nvPr/>
        </p:nvSpPr>
        <p:spPr>
          <a:xfrm>
            <a:off x="6009629" y="2600314"/>
            <a:ext cx="49123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Construct a point spread function of the point sources in the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Fit PSF model to the sources to measure their flux values</a:t>
            </a:r>
          </a:p>
        </p:txBody>
      </p:sp>
      <p:pic>
        <p:nvPicPr>
          <p:cNvPr id="13" name="Picture 12" descr="Chart, line chart&#10;&#10;Description automatically generated">
            <a:extLst>
              <a:ext uri="{FF2B5EF4-FFF2-40B4-BE49-F238E27FC236}">
                <a16:creationId xmlns:a16="http://schemas.microsoft.com/office/drawing/2014/main" id="{3D72FD7A-5621-45E5-823E-268DF484F1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55"/>
          <a:stretch/>
        </p:blipFill>
        <p:spPr>
          <a:xfrm>
            <a:off x="6419007" y="3831067"/>
            <a:ext cx="4179963" cy="2470206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1CF810F6-380A-4246-A302-6EE30C457FD5}"/>
              </a:ext>
            </a:extLst>
          </p:cNvPr>
          <p:cNvGrpSpPr/>
          <p:nvPr/>
        </p:nvGrpSpPr>
        <p:grpSpPr>
          <a:xfrm>
            <a:off x="2123131" y="3805907"/>
            <a:ext cx="2859930" cy="2495366"/>
            <a:chOff x="2123131" y="3805907"/>
            <a:chExt cx="2859930" cy="2495366"/>
          </a:xfrm>
        </p:grpSpPr>
        <p:pic>
          <p:nvPicPr>
            <p:cNvPr id="15" name="Picture 14" descr="Chart&#10;&#10;Description automatically generated">
              <a:extLst>
                <a:ext uri="{FF2B5EF4-FFF2-40B4-BE49-F238E27FC236}">
                  <a16:creationId xmlns:a16="http://schemas.microsoft.com/office/drawing/2014/main" id="{006F6320-9F65-4754-B025-E9312F339F4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47" t="8119" r="14351"/>
            <a:stretch/>
          </p:blipFill>
          <p:spPr>
            <a:xfrm>
              <a:off x="2123131" y="3805907"/>
              <a:ext cx="2859930" cy="2495366"/>
            </a:xfrm>
            <a:prstGeom prst="rect">
              <a:avLst/>
            </a:prstGeom>
          </p:spPr>
        </p:pic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0C048EA-3E96-4DEF-A9EF-2AC7E530F685}"/>
                </a:ext>
              </a:extLst>
            </p:cNvPr>
            <p:cNvSpPr/>
            <p:nvPr/>
          </p:nvSpPr>
          <p:spPr>
            <a:xfrm>
              <a:off x="3276642" y="4608993"/>
              <a:ext cx="637564" cy="637564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51C6B61-F35E-410D-A0D9-E65D8C55FA27}"/>
                </a:ext>
              </a:extLst>
            </p:cNvPr>
            <p:cNvSpPr/>
            <p:nvPr/>
          </p:nvSpPr>
          <p:spPr>
            <a:xfrm>
              <a:off x="3057561" y="4395404"/>
              <a:ext cx="1075726" cy="1075726"/>
            </a:xfrm>
            <a:prstGeom prst="ellipse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333826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9DB12-94FC-4593-8D4D-B996034868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PSF models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95B172-2479-4C9E-BD3A-1FB4D411A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14</a:t>
            </a:fld>
            <a:endParaRPr lang="en-US" dirty="0">
              <a:latin typeface="+mn-lt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35A6DD50-C719-4D83-9AE3-2EF8DC9CAC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>
              <a:latin typeface="+mn-lt"/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CEFBF397-4B40-4780-9A43-4B9CA4DC699C}"/>
              </a:ext>
            </a:extLst>
          </p:cNvPr>
          <p:cNvGrpSpPr/>
          <p:nvPr/>
        </p:nvGrpSpPr>
        <p:grpSpPr>
          <a:xfrm>
            <a:off x="1097281" y="1845733"/>
            <a:ext cx="9833574" cy="4023360"/>
            <a:chOff x="1097280" y="1845734"/>
            <a:chExt cx="9606211" cy="3512734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9E2FA09-7436-4123-AB72-8EBCCA059BE1}"/>
                </a:ext>
              </a:extLst>
            </p:cNvPr>
            <p:cNvSpPr/>
            <p:nvPr/>
          </p:nvSpPr>
          <p:spPr>
            <a:xfrm>
              <a:off x="1097280" y="1845734"/>
              <a:ext cx="1392573" cy="8974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u="sng" dirty="0">
                  <a:solidFill>
                    <a:schemeClr val="tx1"/>
                  </a:solidFill>
                </a:rPr>
                <a:t>Start</a:t>
              </a:r>
            </a:p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Master mosaic image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BB4AEE6-A542-47AA-9A44-E72C554FE6F7}"/>
                </a:ext>
              </a:extLst>
            </p:cNvPr>
            <p:cNvSpPr/>
            <p:nvPr/>
          </p:nvSpPr>
          <p:spPr>
            <a:xfrm>
              <a:off x="3069767" y="1858395"/>
              <a:ext cx="1392573" cy="8974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Run source detection algorithm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04D4DC1-9A8F-4EFB-BC22-5F0293FD6E32}"/>
                </a:ext>
              </a:extLst>
            </p:cNvPr>
            <p:cNvSpPr/>
            <p:nvPr/>
          </p:nvSpPr>
          <p:spPr>
            <a:xfrm>
              <a:off x="5042254" y="1858395"/>
              <a:ext cx="1392573" cy="8974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Build PSF model from star sample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8FB817D-7F7E-47DA-AA27-2B5A23077BE1}"/>
                </a:ext>
              </a:extLst>
            </p:cNvPr>
            <p:cNvSpPr/>
            <p:nvPr/>
          </p:nvSpPr>
          <p:spPr>
            <a:xfrm>
              <a:off x="5045516" y="3159698"/>
              <a:ext cx="1392573" cy="8974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Examine candidate PSF stars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8ED89C9-9921-4915-9958-3FD67158A69E}"/>
                </a:ext>
              </a:extLst>
            </p:cNvPr>
            <p:cNvSpPr/>
            <p:nvPr/>
          </p:nvSpPr>
          <p:spPr>
            <a:xfrm>
              <a:off x="5042254" y="4461001"/>
              <a:ext cx="1392573" cy="8974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Remove defective stars from list</a:t>
              </a:r>
            </a:p>
          </p:txBody>
        </p:sp>
        <p:sp>
          <p:nvSpPr>
            <p:cNvPr id="15" name="Flowchart: Decision 14">
              <a:extLst>
                <a:ext uri="{FF2B5EF4-FFF2-40B4-BE49-F238E27FC236}">
                  <a16:creationId xmlns:a16="http://schemas.microsoft.com/office/drawing/2014/main" id="{155C7F47-108B-4B74-87B3-73496EDF10FD}"/>
                </a:ext>
              </a:extLst>
            </p:cNvPr>
            <p:cNvSpPr/>
            <p:nvPr/>
          </p:nvSpPr>
          <p:spPr>
            <a:xfrm>
              <a:off x="6909194" y="4461002"/>
              <a:ext cx="1773334" cy="897466"/>
            </a:xfrm>
            <a:prstGeom prst="flowChartDecisi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Satisfactory PSF model?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6EE4820-2BF2-4E5C-9F17-7D2093BB34A1}"/>
                </a:ext>
              </a:extLst>
            </p:cNvPr>
            <p:cNvSpPr/>
            <p:nvPr/>
          </p:nvSpPr>
          <p:spPr>
            <a:xfrm>
              <a:off x="9310918" y="4461000"/>
              <a:ext cx="1392573" cy="89746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PSF model generated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BDBAC54E-D3ED-419D-8C4B-E6ED23849E9A}"/>
                </a:ext>
              </a:extLst>
            </p:cNvPr>
            <p:cNvCxnSpPr>
              <a:cxnSpLocks/>
              <a:stCxn id="10" idx="3"/>
            </p:cNvCxnSpPr>
            <p:nvPr/>
          </p:nvCxnSpPr>
          <p:spPr>
            <a:xfrm>
              <a:off x="2489853" y="2294467"/>
              <a:ext cx="5799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4F00A6DA-3B50-4D1C-8733-AC3D9F69108C}"/>
                </a:ext>
              </a:extLst>
            </p:cNvPr>
            <p:cNvCxnSpPr>
              <a:cxnSpLocks/>
            </p:cNvCxnSpPr>
            <p:nvPr/>
          </p:nvCxnSpPr>
          <p:spPr>
            <a:xfrm>
              <a:off x="4462340" y="2294467"/>
              <a:ext cx="579914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27E9BB2E-6F20-4660-9C44-DA76EC6CC5CB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>
              <a:off x="5741803" y="2755861"/>
              <a:ext cx="0" cy="403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89D90B0-223A-497D-A90D-3AB98F5E09A5}"/>
                </a:ext>
              </a:extLst>
            </p:cNvPr>
            <p:cNvCxnSpPr>
              <a:cxnSpLocks/>
            </p:cNvCxnSpPr>
            <p:nvPr/>
          </p:nvCxnSpPr>
          <p:spPr>
            <a:xfrm>
              <a:off x="5749556" y="4057164"/>
              <a:ext cx="0" cy="40383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47DCCB73-F273-4662-9292-DB1CB73144AA}"/>
                </a:ext>
              </a:extLst>
            </p:cNvPr>
            <p:cNvCxnSpPr>
              <a:cxnSpLocks/>
              <a:endCxn id="15" idx="1"/>
            </p:cNvCxnSpPr>
            <p:nvPr/>
          </p:nvCxnSpPr>
          <p:spPr>
            <a:xfrm flipV="1">
              <a:off x="6434827" y="4909736"/>
              <a:ext cx="474367" cy="9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B33C5347-6B46-4F32-A3DE-F86D5D52B9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2527" y="4909733"/>
              <a:ext cx="641091" cy="93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or: Elbow 30">
              <a:extLst>
                <a:ext uri="{FF2B5EF4-FFF2-40B4-BE49-F238E27FC236}">
                  <a16:creationId xmlns:a16="http://schemas.microsoft.com/office/drawing/2014/main" id="{85DBFEF6-540A-487C-8689-748C378C2319}"/>
                </a:ext>
              </a:extLst>
            </p:cNvPr>
            <p:cNvCxnSpPr>
              <a:cxnSpLocks/>
              <a:stCxn id="15" idx="0"/>
              <a:endCxn id="12" idx="3"/>
            </p:cNvCxnSpPr>
            <p:nvPr/>
          </p:nvCxnSpPr>
          <p:spPr>
            <a:xfrm rot="16200000" flipV="1">
              <a:off x="6038408" y="2703548"/>
              <a:ext cx="2153875" cy="1361034"/>
            </a:xfrm>
            <a:prstGeom prst="bentConnector2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7DEE791-1632-4B58-AC1E-9C9DA94FF91C}"/>
                </a:ext>
              </a:extLst>
            </p:cNvPr>
            <p:cNvSpPr/>
            <p:nvPr/>
          </p:nvSpPr>
          <p:spPr>
            <a:xfrm>
              <a:off x="7544121" y="3398577"/>
              <a:ext cx="488950" cy="191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C00000"/>
                  </a:solidFill>
                </a:rPr>
                <a:t>No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60284195-0C9C-4066-A4D7-09529D9B91C2}"/>
                </a:ext>
              </a:extLst>
            </p:cNvPr>
            <p:cNvSpPr/>
            <p:nvPr/>
          </p:nvSpPr>
          <p:spPr>
            <a:xfrm>
              <a:off x="8741783" y="4814103"/>
              <a:ext cx="488950" cy="1912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C00000"/>
                  </a:solidFill>
                </a:rPr>
                <a:t>Yes</a:t>
              </a:r>
            </a:p>
          </p:txBody>
        </p:sp>
      </p:grp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E10665A1-08AE-4282-AB1D-BB568D1AC27C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0218089" y="4574404"/>
            <a:ext cx="0" cy="2667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Picture 43" descr="Chart, histogram&#10;&#10;Description automatically generated">
            <a:extLst>
              <a:ext uri="{FF2B5EF4-FFF2-40B4-BE49-F238E27FC236}">
                <a16:creationId xmlns:a16="http://schemas.microsoft.com/office/drawing/2014/main" id="{49A16F69-0654-42B2-8B87-1127FDF74D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53" t="3750" r="11701"/>
          <a:stretch/>
        </p:blipFill>
        <p:spPr>
          <a:xfrm>
            <a:off x="8622638" y="1756774"/>
            <a:ext cx="3178240" cy="2818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433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B63160-9FD3-445A-AC46-3D8E7CD3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Performing photometry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AE85B-FDF2-43F3-A004-A66478860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15</a:t>
            </a:fld>
            <a:endParaRPr lang="en-US" dirty="0">
              <a:latin typeface="+mn-lt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5A7B8C6-ECD6-4C1B-B689-2825772F774F}"/>
              </a:ext>
            </a:extLst>
          </p:cNvPr>
          <p:cNvGrpSpPr/>
          <p:nvPr/>
        </p:nvGrpSpPr>
        <p:grpSpPr>
          <a:xfrm>
            <a:off x="1273448" y="1845733"/>
            <a:ext cx="9779432" cy="3776201"/>
            <a:chOff x="1097279" y="1845733"/>
            <a:chExt cx="9779432" cy="3776201"/>
          </a:xfrm>
        </p:grpSpPr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332A4ADA-C238-4B30-9497-61682DFB0024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 flipV="1">
              <a:off x="2522812" y="3733834"/>
              <a:ext cx="2484540" cy="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6BDD6F7-89B3-4039-A75F-B26FA3ECBF45}"/>
                </a:ext>
              </a:extLst>
            </p:cNvPr>
            <p:cNvSpPr/>
            <p:nvPr/>
          </p:nvSpPr>
          <p:spPr>
            <a:xfrm>
              <a:off x="1097281" y="1845733"/>
              <a:ext cx="1425533" cy="10279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b="1" u="sng" dirty="0">
                  <a:solidFill>
                    <a:schemeClr val="tx1"/>
                  </a:solidFill>
                </a:rPr>
                <a:t>Start</a:t>
              </a:r>
            </a:p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Epoch frame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88736CF-1416-4041-BC9B-59BA36E8BF14}"/>
                </a:ext>
              </a:extLst>
            </p:cNvPr>
            <p:cNvSpPr/>
            <p:nvPr/>
          </p:nvSpPr>
          <p:spPr>
            <a:xfrm>
              <a:off x="1097279" y="3219871"/>
              <a:ext cx="1425533" cy="10279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Run source detection algorithm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A6EC8849-595E-4E44-B61A-1AA51DDFFA49}"/>
                </a:ext>
              </a:extLst>
            </p:cNvPr>
            <p:cNvSpPr/>
            <p:nvPr/>
          </p:nvSpPr>
          <p:spPr>
            <a:xfrm>
              <a:off x="7399090" y="1845733"/>
              <a:ext cx="1425533" cy="10279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Advance to next epoch (terminate after 12 epochs)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B81B332-7570-4709-A811-2D8EBBF71409}"/>
                </a:ext>
              </a:extLst>
            </p:cNvPr>
            <p:cNvSpPr/>
            <p:nvPr/>
          </p:nvSpPr>
          <p:spPr>
            <a:xfrm>
              <a:off x="1097279" y="4594008"/>
              <a:ext cx="1425533" cy="10279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Fit PSF model to detected stars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9CAED595-4075-421D-83FD-8560DA3B2FBF}"/>
                </a:ext>
              </a:extLst>
            </p:cNvPr>
            <p:cNvSpPr/>
            <p:nvPr/>
          </p:nvSpPr>
          <p:spPr>
            <a:xfrm>
              <a:off x="3147611" y="4594008"/>
              <a:ext cx="1425533" cy="10279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Obtain flux values</a:t>
              </a:r>
            </a:p>
          </p:txBody>
        </p:sp>
        <p:sp>
          <p:nvSpPr>
            <p:cNvPr id="11" name="Flowchart: Decision 10">
              <a:extLst>
                <a:ext uri="{FF2B5EF4-FFF2-40B4-BE49-F238E27FC236}">
                  <a16:creationId xmlns:a16="http://schemas.microsoft.com/office/drawing/2014/main" id="{709AC59E-4A3A-45FD-AA42-A8ACAD1748CA}"/>
                </a:ext>
              </a:extLst>
            </p:cNvPr>
            <p:cNvSpPr/>
            <p:nvPr/>
          </p:nvSpPr>
          <p:spPr>
            <a:xfrm>
              <a:off x="5007639" y="3215116"/>
              <a:ext cx="1815306" cy="1027926"/>
            </a:xfrm>
            <a:prstGeom prst="flowChartDecision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>
                  <a:solidFill>
                    <a:schemeClr val="tx1"/>
                  </a:solidFill>
                </a:rPr>
                <a:t>Next iteration required?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4C04A11-F97B-4B0C-8BF5-6E021B39AA8F}"/>
                </a:ext>
              </a:extLst>
            </p:cNvPr>
            <p:cNvSpPr/>
            <p:nvPr/>
          </p:nvSpPr>
          <p:spPr>
            <a:xfrm>
              <a:off x="7399090" y="3216610"/>
              <a:ext cx="1425533" cy="1027926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Calculate apparent magnitudes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D85793EF-92D8-4AE5-A5E5-425DDACDE1BB}"/>
                </a:ext>
              </a:extLst>
            </p:cNvPr>
            <p:cNvCxnSpPr>
              <a:cxnSpLocks/>
              <a:stCxn id="8" idx="1"/>
              <a:endCxn id="6" idx="3"/>
            </p:cNvCxnSpPr>
            <p:nvPr/>
          </p:nvCxnSpPr>
          <p:spPr>
            <a:xfrm flipH="1">
              <a:off x="2522814" y="2359696"/>
              <a:ext cx="4876276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3227227-E338-443B-97AD-EB63C9406C1D}"/>
                </a:ext>
              </a:extLst>
            </p:cNvPr>
            <p:cNvCxnSpPr>
              <a:cxnSpLocks/>
              <a:endCxn id="10" idx="1"/>
            </p:cNvCxnSpPr>
            <p:nvPr/>
          </p:nvCxnSpPr>
          <p:spPr>
            <a:xfrm>
              <a:off x="2522812" y="5107971"/>
              <a:ext cx="62479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5F85EEF8-7048-4C51-B6A4-46DA22A25BE4}"/>
                </a:ext>
              </a:extLst>
            </p:cNvPr>
            <p:cNvCxnSpPr>
              <a:cxnSpLocks/>
              <a:stCxn id="7" idx="2"/>
              <a:endCxn id="9" idx="0"/>
            </p:cNvCxnSpPr>
            <p:nvPr/>
          </p:nvCxnSpPr>
          <p:spPr>
            <a:xfrm>
              <a:off x="1810046" y="4247796"/>
              <a:ext cx="0" cy="3462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22A0A031-A38A-4F6A-9D19-ECFE9B29A6AB}"/>
                </a:ext>
              </a:extLst>
            </p:cNvPr>
            <p:cNvCxnSpPr>
              <a:cxnSpLocks/>
              <a:stCxn id="25" idx="0"/>
            </p:cNvCxnSpPr>
            <p:nvPr/>
          </p:nvCxnSpPr>
          <p:spPr>
            <a:xfrm flipH="1" flipV="1">
              <a:off x="5910709" y="4243042"/>
              <a:ext cx="1" cy="35096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63E9DDB5-E866-4F6D-9ADA-FEE50D63625C}"/>
                </a:ext>
              </a:extLst>
            </p:cNvPr>
            <p:cNvCxnSpPr>
              <a:cxnSpLocks/>
            </p:cNvCxnSpPr>
            <p:nvPr/>
          </p:nvCxnSpPr>
          <p:spPr>
            <a:xfrm>
              <a:off x="6816774" y="3733835"/>
              <a:ext cx="581434" cy="1067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530302D-AF55-4DE3-B954-2A162BFED76D}"/>
                </a:ext>
              </a:extLst>
            </p:cNvPr>
            <p:cNvSpPr/>
            <p:nvPr/>
          </p:nvSpPr>
          <p:spPr>
            <a:xfrm>
              <a:off x="6872372" y="3624305"/>
              <a:ext cx="419904" cy="219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C00000"/>
                  </a:solidFill>
                </a:rPr>
                <a:t>No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9DD5FBE-AD53-4010-AF7E-263A75B6FCCC}"/>
                </a:ext>
              </a:extLst>
            </p:cNvPr>
            <p:cNvSpPr/>
            <p:nvPr/>
          </p:nvSpPr>
          <p:spPr>
            <a:xfrm>
              <a:off x="3514820" y="3619548"/>
              <a:ext cx="500523" cy="2190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rgbClr val="C00000"/>
                  </a:solidFill>
                </a:rPr>
                <a:t>Yes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D28BD429-C34F-4B94-92D0-D3D33DD2C328}"/>
                </a:ext>
              </a:extLst>
            </p:cNvPr>
            <p:cNvSpPr/>
            <p:nvPr/>
          </p:nvSpPr>
          <p:spPr>
            <a:xfrm>
              <a:off x="5197943" y="4594008"/>
              <a:ext cx="1425533" cy="10279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Subtract detected stars from image (residual image)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19CC18F-A777-4668-A483-8C9BE30D3BC0}"/>
                </a:ext>
              </a:extLst>
            </p:cNvPr>
            <p:cNvSpPr/>
            <p:nvPr/>
          </p:nvSpPr>
          <p:spPr>
            <a:xfrm>
              <a:off x="9451178" y="3216611"/>
              <a:ext cx="1425533" cy="10279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Match stars via coordinates to master source list</a:t>
              </a: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7034CA9-A101-40CF-AAE6-A834549C3441}"/>
                </a:ext>
              </a:extLst>
            </p:cNvPr>
            <p:cNvSpPr/>
            <p:nvPr/>
          </p:nvSpPr>
          <p:spPr>
            <a:xfrm>
              <a:off x="9451177" y="1845734"/>
              <a:ext cx="1425533" cy="1027925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400" dirty="0">
                  <a:solidFill>
                    <a:schemeClr val="tx1"/>
                  </a:solidFill>
                </a:rPr>
                <a:t>Join to master source list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256361D7-912B-49ED-9051-63F28FF929ED}"/>
                </a:ext>
              </a:extLst>
            </p:cNvPr>
            <p:cNvCxnSpPr>
              <a:cxnSpLocks/>
            </p:cNvCxnSpPr>
            <p:nvPr/>
          </p:nvCxnSpPr>
          <p:spPr>
            <a:xfrm>
              <a:off x="4573144" y="5107971"/>
              <a:ext cx="624799" cy="0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>
              <a:extLst>
                <a:ext uri="{FF2B5EF4-FFF2-40B4-BE49-F238E27FC236}">
                  <a16:creationId xmlns:a16="http://schemas.microsoft.com/office/drawing/2014/main" id="{3365CC7B-F79B-4D00-A8F2-4B3AA5E7C9D0}"/>
                </a:ext>
              </a:extLst>
            </p:cNvPr>
            <p:cNvCxnSpPr>
              <a:cxnSpLocks/>
            </p:cNvCxnSpPr>
            <p:nvPr/>
          </p:nvCxnSpPr>
          <p:spPr>
            <a:xfrm>
              <a:off x="1810046" y="2885443"/>
              <a:ext cx="0" cy="346212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1FC4CFA5-BFB6-4474-BFB2-B8AD7920B0C2}"/>
                </a:ext>
              </a:extLst>
            </p:cNvPr>
            <p:cNvCxnSpPr>
              <a:cxnSpLocks/>
              <a:stCxn id="12" idx="3"/>
              <a:endCxn id="29" idx="1"/>
            </p:cNvCxnSpPr>
            <p:nvPr/>
          </p:nvCxnSpPr>
          <p:spPr>
            <a:xfrm>
              <a:off x="8824623" y="3730573"/>
              <a:ext cx="626555" cy="1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2826D33A-4314-4097-A257-507E021CEF95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10340114" y="2877183"/>
            <a:ext cx="0" cy="3394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9C6B357-8024-497E-AAC6-08CD62C6F71F}"/>
              </a:ext>
            </a:extLst>
          </p:cNvPr>
          <p:cNvCxnSpPr>
            <a:cxnSpLocks/>
            <a:stCxn id="30" idx="1"/>
            <a:endCxn id="8" idx="3"/>
          </p:cNvCxnSpPr>
          <p:nvPr/>
        </p:nvCxnSpPr>
        <p:spPr>
          <a:xfrm flipH="1" flipV="1">
            <a:off x="9000792" y="2359696"/>
            <a:ext cx="62655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Footer Placeholder 70">
            <a:extLst>
              <a:ext uri="{FF2B5EF4-FFF2-40B4-BE49-F238E27FC236}">
                <a16:creationId xmlns:a16="http://schemas.microsoft.com/office/drawing/2014/main" id="{94D7F6D1-67D2-43EC-A180-17B7E2D77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18842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2C19D-8ED3-4C8F-81A3-4E2B5D7EF1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Apparent magnitudes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1E1B0-EEED-413C-A5A7-51074D9C9B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Apparent magnitudes of detected stars calculated using,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𝑍𝑃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−2.5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</a:rPr>
                                <m:t>counts</m:t>
                              </m:r>
                              <m: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flux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conv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aperture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corr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loc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corr</m:t>
                                  </m:r>
                                </m:num>
                                <m:den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exposure</m:t>
                                  </m:r>
                                  <m: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latin typeface="Cambria Math" panose="02040503050406030204" pitchFamily="18" charset="0"/>
                                    </a:rPr>
                                    <m:t>time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dirty="0"/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Aperture correction: accounts for the difference in aperture used to calibrate IRAC to the aperture used in the PSF photometry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Location correction: corrects for scattering and distortion caused by IRAC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Zero-point of image determined in the IRAC Handbook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Now have a final list containing:</a:t>
                </a: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All detected stars from the master frame</a:t>
                </a: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Apparent magnitudes (and uncertainties) for detected stars in all 12 epoch frames</a:t>
                </a:r>
              </a:p>
              <a:p>
                <a:pPr lvl="1"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With all epoch apparent magnitudes matched using the star’s location to the master list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B71E1B0-EEED-413C-A5A7-51074D9C9B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227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E334FA-17DC-43B8-A065-B88AFB28A5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16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977131-ED77-48BB-AEB7-36FCD0698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31440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476A83B7-3D6A-4C0E-A752-283F50E131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5589" y="3595282"/>
            <a:ext cx="5486411" cy="27432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152A8-B71B-4EC6-A47B-8A356A5D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Light curves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7BFBE-0A0D-4C84-9B1D-A82A8F915E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3262718"/>
            <a:ext cx="5608309" cy="3075771"/>
          </a:xfrm>
        </p:spPr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Curve fit using a Gaussian local estimation algorithm (GLOESS)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GLOESS calculated the time-averaged apparent magnitude of each detected RRL and its uncertainty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Uncertainties calculated using the uncertainty of each individual epoch magnitude, the uncertainty in the fit and the dust extinction value (in mag) for the star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EA613-E2DE-4A3A-8AC4-97516D830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17</a:t>
            </a:fld>
            <a:endParaRPr lang="en-US" dirty="0">
              <a:latin typeface="+mn-lt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06CA45E-8A01-42F0-A6F0-9D45BB05A57A}"/>
              </a:ext>
            </a:extLst>
          </p:cNvPr>
          <p:cNvSpPr txBox="1">
            <a:spLocks/>
          </p:cNvSpPr>
          <p:nvPr/>
        </p:nvSpPr>
        <p:spPr>
          <a:xfrm>
            <a:off x="1097280" y="1842896"/>
            <a:ext cx="999744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Known RRLs were extracted from the final list using the RRL catalogues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Light curves are used to examine how the brightness of a star varies as a function of time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Phase was calculated in order to check if periods join together smoothly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E7A50DD-CF39-4A66-A522-4F6FEF06B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METHODOLOGY</a:t>
            </a:r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B06860-450E-474D-A489-ED31F23F68F1}"/>
              </a:ext>
            </a:extLst>
          </p:cNvPr>
          <p:cNvSpPr txBox="1"/>
          <p:nvPr/>
        </p:nvSpPr>
        <p:spPr>
          <a:xfrm>
            <a:off x="8508989" y="3443681"/>
            <a:ext cx="217549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>
                <a:latin typeface="Century" panose="02040604050505020304" pitchFamily="18" charset="0"/>
              </a:rPr>
              <a:t>Period = 0.5971 days</a:t>
            </a:r>
          </a:p>
        </p:txBody>
      </p:sp>
    </p:spTree>
    <p:extLst>
      <p:ext uri="{BB962C8B-B14F-4D97-AF65-F5344CB8AC3E}">
        <p14:creationId xmlns:p14="http://schemas.microsoft.com/office/powerpoint/2010/main" val="30323154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1EDBA-60DA-4426-9CC8-2CFBD3C71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Fitting PL relations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23558-62D0-486B-A452-6B16D9F3124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To calculate distances, PL relations must be fit to the data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These will be compared to calibrated PL relations from the literature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Use the most recent RR Lyrae PL relations, from Neeley </a:t>
                </a:r>
                <a:r>
                  <a:rPr lang="en-GB" i="1" dirty="0">
                    <a:solidFill>
                      <a:schemeClr val="tx1"/>
                    </a:solidFill>
                  </a:rPr>
                  <a:t>et al</a:t>
                </a:r>
                <a:r>
                  <a:rPr lang="en-GB" dirty="0">
                    <a:solidFill>
                      <a:schemeClr val="tx1"/>
                    </a:solidFill>
                  </a:rPr>
                  <a:t> in 2019 [1]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Calibrated PL relations take the form,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d>
                        <m:d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 b="0" i="0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func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+0.3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So the PL relations for the data must also be fit using the same form of equation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From the paper, the exact form of the </a:t>
                </a:r>
                <a:r>
                  <a:rPr lang="en-GB" i="1" dirty="0">
                    <a:solidFill>
                      <a:schemeClr val="tx1"/>
                    </a:solidFill>
                  </a:rPr>
                  <a:t>calibrated</a:t>
                </a:r>
                <a:r>
                  <a:rPr lang="en-GB" dirty="0">
                    <a:solidFill>
                      <a:schemeClr val="tx1"/>
                    </a:solidFill>
                  </a:rPr>
                  <a:t> PL relations for each channel,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[3.6]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=−0.40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−2.78∙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func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+0.3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[4.5]</m:t>
                          </m:r>
                        </m:sub>
                      </m:sSub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=−0.41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−2.83∙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func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+0.3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A223558-62D0-486B-A452-6B16D9F312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292D89-B99E-43E4-8F8B-525FBF61E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18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B5FF0F-C77F-4874-99EB-78A155F09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>
              <a:latin typeface="+mn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4C9009-B34E-4F76-9D44-1A3CB778257C}"/>
              </a:ext>
            </a:extLst>
          </p:cNvPr>
          <p:cNvSpPr txBox="1"/>
          <p:nvPr/>
        </p:nvSpPr>
        <p:spPr>
          <a:xfrm>
            <a:off x="5673831" y="6010551"/>
            <a:ext cx="55386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[1] Neeley J R </a:t>
            </a:r>
            <a:r>
              <a:rPr lang="en-GB" sz="1400" i="1" dirty="0"/>
              <a:t>et al.</a:t>
            </a:r>
            <a:r>
              <a:rPr lang="en-GB" sz="1400" dirty="0"/>
              <a:t> 2019 </a:t>
            </a:r>
            <a:r>
              <a:rPr lang="en-GB" sz="1400" i="1" dirty="0"/>
              <a:t>MNRAS </a:t>
            </a:r>
            <a:r>
              <a:rPr lang="en-GB" sz="1400" b="1" dirty="0"/>
              <a:t>490 </a:t>
            </a:r>
            <a:r>
              <a:rPr lang="en-GB" sz="1400" dirty="0"/>
              <a:t>4254-4270 </a:t>
            </a:r>
          </a:p>
        </p:txBody>
      </p:sp>
    </p:spTree>
    <p:extLst>
      <p:ext uri="{BB962C8B-B14F-4D97-AF65-F5344CB8AC3E}">
        <p14:creationId xmlns:p14="http://schemas.microsoft.com/office/powerpoint/2010/main" val="1981583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0A02CC26-DC38-44B6-900D-747F471450BD}"/>
              </a:ext>
            </a:extLst>
          </p:cNvPr>
          <p:cNvSpPr/>
          <p:nvPr/>
        </p:nvSpPr>
        <p:spPr>
          <a:xfrm>
            <a:off x="855677" y="1166070"/>
            <a:ext cx="10620462" cy="117445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3FD75436-5664-41CA-B26C-1D8709EE6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452713"/>
            <a:ext cx="10058400" cy="3775630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CB0831-2C7E-4E45-8C00-54142EB4B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19</a:t>
            </a:fld>
            <a:endParaRPr 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B0CFF48-3B05-484B-819B-0445EEDD7FF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97280" y="4110606"/>
                <a:ext cx="10058400" cy="2155970"/>
              </a:xfrm>
              <a:prstGeom prst="rect">
                <a:avLst/>
              </a:prstGeom>
            </p:spPr>
            <p:txBody>
              <a:bodyPr vert="horz" lIns="0" tIns="45720" rIns="0" bIns="45720" rtlCol="0">
                <a:normAutofit/>
              </a:bodyPr>
              <a:lstStyle>
                <a:lvl1pPr marL="91440" indent="-91440" algn="l" defTabSz="914400" rtl="0" eaLnBrk="1" latinLnBrk="0" hangingPunct="1">
                  <a:lnSpc>
                    <a:spcPct val="90000"/>
                  </a:lnSpc>
                  <a:spcBef>
                    <a:spcPts val="1200"/>
                  </a:spcBef>
                  <a:spcAft>
                    <a:spcPts val="200"/>
                  </a:spcAft>
                  <a:buClr>
                    <a:schemeClr val="accent1"/>
                  </a:buClr>
                  <a:buSzPct val="100000"/>
                  <a:buFont typeface="Calibri" panose="020F0502020204030204" pitchFamily="34" charset="0"/>
                  <a:buChar char=" "/>
                  <a:defRPr sz="20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38404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8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56692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74980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932688" indent="-18288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11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13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15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1700000" indent="-228600" algn="l" defTabSz="914400" rtl="0" eaLnBrk="1" latinLnBrk="0" hangingPunct="1">
                  <a:lnSpc>
                    <a:spcPct val="90000"/>
                  </a:lnSpc>
                  <a:spcBef>
                    <a:spcPts val="200"/>
                  </a:spcBef>
                  <a:spcAft>
                    <a:spcPts val="400"/>
                  </a:spcAft>
                  <a:buClr>
                    <a:schemeClr val="accent1"/>
                  </a:buClr>
                  <a:buFont typeface="Calibri" pitchFamily="34" charset="0"/>
                  <a:buChar char="◦"/>
                  <a:defRPr sz="1400" kern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PL relations fit to the data for Pal 5 in channel 1 (left) and channel 2 (right)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The equations of the </a:t>
                </a:r>
                <a:r>
                  <a:rPr lang="en-GB" i="1" dirty="0">
                    <a:solidFill>
                      <a:schemeClr val="tx1"/>
                    </a:solidFill>
                  </a:rPr>
                  <a:t>fit</a:t>
                </a:r>
                <a:r>
                  <a:rPr lang="en-GB" dirty="0">
                    <a:solidFill>
                      <a:schemeClr val="tx1"/>
                    </a:solidFill>
                  </a:rPr>
                  <a:t> PL relations,</a:t>
                </a:r>
              </a:p>
              <a:p>
                <a:pPr marL="0" indent="0">
                  <a:buClrTx/>
                  <a:buFont typeface="Calibri" panose="020F050202020403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[3.6]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−2.78(±0.38)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func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+0.3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[4.5]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−2.83(±0.39)</m:t>
                      </m:r>
                      <m:d>
                        <m:d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sSub>
                                <m:sSubPr>
                                  <m:ctrlP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GB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e>
                                <m:sub>
                                  <m:r>
                                    <a:rPr lang="en-GB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fName>
                            <m:e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func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+0.3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It is from these </a:t>
                </a:r>
                <a:r>
                  <a:rPr lang="en-GB" i="1" dirty="0">
                    <a:solidFill>
                      <a:schemeClr val="tx1"/>
                    </a:solidFill>
                  </a:rPr>
                  <a:t>y</a:t>
                </a:r>
                <a:r>
                  <a:rPr lang="en-GB" dirty="0">
                    <a:solidFill>
                      <a:schemeClr val="tx1"/>
                    </a:solidFill>
                  </a:rPr>
                  <a:t>-intercept values,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GB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>
                    <a:solidFill>
                      <a:schemeClr val="tx1"/>
                    </a:solidFill>
                  </a:rPr>
                  <a:t>, that the distances to the clusters can be found</a:t>
                </a:r>
              </a:p>
            </p:txBody>
          </p:sp>
        </mc:Choice>
        <mc:Fallback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FB0CFF48-3B05-484B-819B-0445EEDD7F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7280" y="4110606"/>
                <a:ext cx="10058400" cy="2155970"/>
              </a:xfrm>
              <a:prstGeom prst="rect">
                <a:avLst/>
              </a:prstGeom>
              <a:blipFill>
                <a:blip r:embed="rId3"/>
                <a:stretch>
                  <a:fillRect l="-1455" t="-2825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67DD8-FB33-4D56-907F-0173D8812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3617329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8E0F79C0-0445-4701-856C-B3100BBDF5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954313"/>
            <a:ext cx="5066098" cy="337562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40E22C7-3B83-411E-ABD7-B0171EAF58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9582" y="2953423"/>
            <a:ext cx="5066098" cy="337739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76D7CA8-DED5-42C8-A521-BB243D44CE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2953424"/>
            <a:ext cx="5066098" cy="3377398"/>
          </a:xfrm>
          <a:prstGeom prst="rect">
            <a:avLst/>
          </a:prstGeom>
        </p:spPr>
      </p:pic>
      <p:pic>
        <p:nvPicPr>
          <p:cNvPr id="7" name="Picture 6" descr="A picture containing wall, indoor, floor, building&#10;&#10;Description automatically generated">
            <a:extLst>
              <a:ext uri="{FF2B5EF4-FFF2-40B4-BE49-F238E27FC236}">
                <a16:creationId xmlns:a16="http://schemas.microsoft.com/office/drawing/2014/main" id="{55E910DF-F286-4D21-B6A9-7826B932DD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53424"/>
            <a:ext cx="5066098" cy="33773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F78897-0003-483F-AA31-5B3B86060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Cosmological 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E924A7-29FA-4ADE-AAC3-2C2EFF048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Measurement of distances to objects in the Universe is difficult</a:t>
            </a:r>
          </a:p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How can we measure these distances?</a:t>
            </a:r>
          </a:p>
          <a:p>
            <a:pPr>
              <a:buClrTx/>
              <a:buSzPct val="90000"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Why do we measure these distances?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BE0C11-AE36-45C7-BD07-A71AF81B76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2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7FF878-E290-495E-A757-6C9CEB6FA7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DF6528-D4C7-40F5-ACB5-C2512D8A61B7}"/>
              </a:ext>
            </a:extLst>
          </p:cNvPr>
          <p:cNvSpPr txBox="1"/>
          <p:nvPr/>
        </p:nvSpPr>
        <p:spPr>
          <a:xfrm>
            <a:off x="2447614" y="5837904"/>
            <a:ext cx="3641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/>
              <a:t>Credit: </a:t>
            </a:r>
            <a:r>
              <a:rPr lang="en-GB" sz="1400" dirty="0"/>
              <a:t>Michael Murphy</a:t>
            </a:r>
          </a:p>
          <a:p>
            <a:pPr algn="r"/>
            <a:r>
              <a:rPr lang="en-GB" sz="1400" dirty="0"/>
              <a:t>https://www.perceptualart.com/portfolio.html</a:t>
            </a:r>
          </a:p>
        </p:txBody>
      </p:sp>
    </p:spTree>
    <p:extLst>
      <p:ext uri="{BB962C8B-B14F-4D97-AF65-F5344CB8AC3E}">
        <p14:creationId xmlns:p14="http://schemas.microsoft.com/office/powerpoint/2010/main" val="3826344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8D865F-CF24-473F-8FB4-3B59BD1AF4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Distance calculations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D59F9-0CBF-4E5A-818E-DD3112D7686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The distance to the globular clusters calculated from the distance modulus equation,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𝑀</m:t>
                      </m:r>
                    </m:oMath>
                  </m:oMathPara>
                </a14:m>
                <a:endParaRPr lang="en-GB" dirty="0"/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Substituting the calibrated PL relation for </a:t>
                </a:r>
                <a:r>
                  <a:rPr lang="en-GB" i="1" dirty="0"/>
                  <a:t>M</a:t>
                </a:r>
                <a:r>
                  <a:rPr lang="en-GB" dirty="0"/>
                  <a:t> and the PL relation </a:t>
                </a:r>
                <a:r>
                  <a:rPr lang="en-GB" i="1" dirty="0"/>
                  <a:t>fit</a:t>
                </a:r>
                <a:r>
                  <a:rPr lang="en-GB" dirty="0"/>
                  <a:t> to the data for </a:t>
                </a:r>
                <a:r>
                  <a:rPr lang="en-GB" i="1" dirty="0"/>
                  <a:t>m</a:t>
                </a:r>
                <a:r>
                  <a:rPr lang="en-GB" dirty="0"/>
                  <a:t>,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GB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en-GB" dirty="0"/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Now the distance modulus is related to distance in parsecs by,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=5∙</m:t>
                      </m:r>
                      <m:func>
                        <m:funcPr>
                          <m:ctrlP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</m:e>
                      </m:func>
                      <m:r>
                        <a:rPr lang="en-GB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−5</m:t>
                      </m:r>
                    </m:oMath>
                  </m:oMathPara>
                </a14:m>
                <a:endParaRPr lang="en-GB" dirty="0"/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Rearrange for </a:t>
                </a:r>
                <a:r>
                  <a:rPr lang="en-GB" i="1" dirty="0"/>
                  <a:t>d</a:t>
                </a:r>
                <a:r>
                  <a:rPr lang="en-GB" dirty="0"/>
                  <a:t>, 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GB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GB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d>
                            <m:dPr>
                              <m:ctrlP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𝜇</m:t>
                                  </m:r>
                                </m:num>
                                <m:den>
                                  <m:r>
                                    <a:rPr lang="en-GB" b="0" i="1" smtClean="0">
                                      <a:latin typeface="Cambria Math" panose="02040503050406030204" pitchFamily="18" charset="0"/>
                                    </a:rPr>
                                    <m:t>5</m:t>
                                  </m:r>
                                </m:den>
                              </m:f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en-GB" dirty="0"/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/>
                  <a:t>The distances in each channel can now be found from the PL fit for both Pal 5 and Pal 13</a:t>
                </a:r>
              </a:p>
              <a:p>
                <a:pPr marL="0" indent="0">
                  <a:buClrTx/>
                  <a:buNone/>
                </a:pPr>
                <a:endParaRPr lang="en-GB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CD59F9-0CBF-4E5A-818E-DD3112D7686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455" t="-1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CBB22-0A5A-44EE-8678-970364937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20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574AD3-94F0-4C7B-B264-5B28AB0A6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07025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55287-40FF-4261-B2DD-9480F03EE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0AD1C-A50C-4476-93D1-693CB4635F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21</a:t>
            </a:fld>
            <a:endParaRPr lang="en-US" dirty="0">
              <a:latin typeface="+mn-lt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7CD7C9-D344-425C-B081-583E0C97F6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RESULTS</a:t>
            </a:r>
            <a:endParaRPr lang="en-US" dirty="0">
              <a:latin typeface="+mn-lt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10">
                <a:extLst>
                  <a:ext uri="{FF2B5EF4-FFF2-40B4-BE49-F238E27FC236}">
                    <a16:creationId xmlns:a16="http://schemas.microsoft.com/office/drawing/2014/main" id="{2EFB488F-D3D8-46F5-B890-3BD8D3B1F9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066644"/>
                  </p:ext>
                </p:extLst>
              </p:nvPr>
            </p:nvGraphicFramePr>
            <p:xfrm>
              <a:off x="2197733" y="2058737"/>
              <a:ext cx="7894851" cy="37489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1392">
                      <a:extLst>
                        <a:ext uri="{9D8B030D-6E8A-4147-A177-3AD203B41FA5}">
                          <a16:colId xmlns:a16="http://schemas.microsoft.com/office/drawing/2014/main" val="3159623694"/>
                        </a:ext>
                      </a:extLst>
                    </a:gridCol>
                    <a:gridCol w="1824457">
                      <a:extLst>
                        <a:ext uri="{9D8B030D-6E8A-4147-A177-3AD203B41FA5}">
                          <a16:colId xmlns:a16="http://schemas.microsoft.com/office/drawing/2014/main" val="3430155472"/>
                        </a:ext>
                      </a:extLst>
                    </a:gridCol>
                    <a:gridCol w="1730076">
                      <a:extLst>
                        <a:ext uri="{9D8B030D-6E8A-4147-A177-3AD203B41FA5}">
                          <a16:colId xmlns:a16="http://schemas.microsoft.com/office/drawing/2014/main" val="2503038150"/>
                        </a:ext>
                      </a:extLst>
                    </a:gridCol>
                    <a:gridCol w="1498926">
                      <a:extLst>
                        <a:ext uri="{9D8B030D-6E8A-4147-A177-3AD203B41FA5}">
                          <a16:colId xmlns:a16="http://schemas.microsoft.com/office/drawing/2014/main" val="3726463028"/>
                        </a:ext>
                      </a:extLst>
                    </a:gridCol>
                  </a:tblGrid>
                  <a:tr h="3710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IRAC Channel</a:t>
                          </a: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Pal 5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623769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/>
                                <m:t>𝑑</m:t>
                              </m:r>
                            </m:oMath>
                          </a14:m>
                          <a:r>
                            <a:rPr lang="en-GB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b="0" dirty="0" smtClean="0"/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b="0" i="0" dirty="0" smtClean="0"/>
                                <m:t>kpc</m:t>
                              </m:r>
                              <m:r>
                                <a:rPr lang="en-GB" b="0" dirty="0" smtClean="0"/>
                                <m:t>)</m:t>
                              </m:r>
                            </m:oMath>
                          </a14:m>
                          <a:endParaRPr lang="en-GB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±</m:t>
                                </m:r>
                                <m:sSub>
                                  <m:sSubPr>
                                    <m:ctrlPr>
                                      <a:rPr lang="en-GB" b="0" smtClean="0"/>
                                    </m:ctrlPr>
                                  </m:sSubPr>
                                  <m:e>
                                    <m:r>
                                      <a:rPr lang="en-GB" b="0" i="1" smtClean="0"/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/>
                                      <m:t>rand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±</m:t>
                                </m:r>
                                <m:sSub>
                                  <m:sSubPr>
                                    <m:ctrlPr>
                                      <a:rPr lang="en-GB" b="0" smtClean="0"/>
                                    </m:ctrlPr>
                                  </m:sSubPr>
                                  <m:e>
                                    <m:r>
                                      <a:rPr lang="en-GB" b="0" i="1" smtClean="0"/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/>
                                      <m:t>sys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16003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[3.6]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20.04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0.37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1.11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3297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[4.5]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20.69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0.35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1.15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52718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GB" smtClean="0"/>
                                    </m:ctrlPr>
                                  </m:dPr>
                                  <m:e>
                                    <m:r>
                                      <a:rPr lang="en-GB" b="0" smtClean="0"/>
                                      <m:t>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20.37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0.51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1.60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1238195032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IRAC Channel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Pal 13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6875952"/>
                      </a:ext>
                    </a:extLst>
                  </a:tr>
                  <a:tr h="370840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 xmlns:m="http://schemas.openxmlformats.org/officeDocument/2006/math">
                              <m:r>
                                <a:rPr lang="en-GB" b="0" i="1" smtClean="0"/>
                                <m:t>𝑑</m:t>
                              </m:r>
                            </m:oMath>
                          </a14:m>
                          <a:r>
                            <a:rPr lang="en-GB" b="0" dirty="0"/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GB" b="0" dirty="0" smtClean="0"/>
                                <m:t>(</m:t>
                              </m:r>
                              <m:r>
                                <m:rPr>
                                  <m:sty m:val="p"/>
                                </m:rPr>
                                <a:rPr lang="en-GB" b="0" i="0" dirty="0" smtClean="0"/>
                                <m:t>kpc</m:t>
                              </m:r>
                              <m:r>
                                <a:rPr lang="en-GB" b="0" dirty="0" smtClean="0"/>
                                <m:t>)</m:t>
                              </m:r>
                            </m:oMath>
                          </a14:m>
                          <a:endParaRPr lang="en-GB" b="0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±</m:t>
                                </m:r>
                                <m:sSub>
                                  <m:sSubPr>
                                    <m:ctrlPr>
                                      <a:rPr lang="en-GB" b="0" smtClean="0"/>
                                    </m:ctrlPr>
                                  </m:sSubPr>
                                  <m:e>
                                    <m:r>
                                      <a:rPr lang="en-GB" b="0" i="1" smtClean="0"/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rand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±</m:t>
                                </m:r>
                                <m:sSub>
                                  <m:sSubPr>
                                    <m:ctrlPr>
                                      <a:rPr lang="en-GB" b="0" smtClean="0"/>
                                    </m:ctrlPr>
                                  </m:sSubPr>
                                  <m:e>
                                    <m:r>
                                      <a:rPr lang="en-GB" b="0" i="1" smtClean="0"/>
                                      <m:t>𝜎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sys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GB" b="0" dirty="0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extLst>
                      <a:ext uri="{0D108BD9-81ED-4DB2-BD59-A6C34878D82A}">
                        <a16:rowId xmlns:a16="http://schemas.microsoft.com/office/drawing/2014/main" val="3906602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[3.6]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23.80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0.38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1.32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92569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[4.5]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24.69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0.49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1.37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07192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d>
                                  <m:dPr>
                                    <m:begChr m:val="⟨"/>
                                    <m:endChr m:val="⟩"/>
                                    <m:ctrlPr>
                                      <a:rPr lang="en-GB" smtClean="0"/>
                                    </m:ctrlPr>
                                  </m:dPr>
                                  <m:e>
                                    <m:r>
                                      <a:rPr lang="en-GB" b="0" smtClean="0"/>
                                      <m:t>𝑑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24.23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0.62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GB" b="0" smtClean="0"/>
                                  <m:t>1.90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0378200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10">
                <a:extLst>
                  <a:ext uri="{FF2B5EF4-FFF2-40B4-BE49-F238E27FC236}">
                    <a16:creationId xmlns:a16="http://schemas.microsoft.com/office/drawing/2014/main" id="{2EFB488F-D3D8-46F5-B890-3BD8D3B1F9E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2066644"/>
                  </p:ext>
                </p:extLst>
              </p:nvPr>
            </p:nvGraphicFramePr>
            <p:xfrm>
              <a:off x="2197733" y="2058737"/>
              <a:ext cx="7894851" cy="374899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841392">
                      <a:extLst>
                        <a:ext uri="{9D8B030D-6E8A-4147-A177-3AD203B41FA5}">
                          <a16:colId xmlns:a16="http://schemas.microsoft.com/office/drawing/2014/main" val="3159623694"/>
                        </a:ext>
                      </a:extLst>
                    </a:gridCol>
                    <a:gridCol w="1824457">
                      <a:extLst>
                        <a:ext uri="{9D8B030D-6E8A-4147-A177-3AD203B41FA5}">
                          <a16:colId xmlns:a16="http://schemas.microsoft.com/office/drawing/2014/main" val="3430155472"/>
                        </a:ext>
                      </a:extLst>
                    </a:gridCol>
                    <a:gridCol w="1730076">
                      <a:extLst>
                        <a:ext uri="{9D8B030D-6E8A-4147-A177-3AD203B41FA5}">
                          <a16:colId xmlns:a16="http://schemas.microsoft.com/office/drawing/2014/main" val="2503038150"/>
                        </a:ext>
                      </a:extLst>
                    </a:gridCol>
                    <a:gridCol w="1498926">
                      <a:extLst>
                        <a:ext uri="{9D8B030D-6E8A-4147-A177-3AD203B41FA5}">
                          <a16:colId xmlns:a16="http://schemas.microsoft.com/office/drawing/2014/main" val="3726463028"/>
                        </a:ext>
                      </a:extLst>
                    </a:gridCol>
                  </a:tblGrid>
                  <a:tr h="37105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IRAC Channel</a:t>
                          </a:r>
                        </a:p>
                      </a:txBody>
                      <a:tcPr anchor="ctr"/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Pal 5</a:t>
                          </a:r>
                        </a:p>
                      </a:txBody>
                      <a:tcPr anchor="ctr"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4623769"/>
                      </a:ext>
                    </a:extLst>
                  </a:tr>
                  <a:tr h="391033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5667" t="-101563" r="-177667" b="-77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070" t="-101563" r="-87676" b="-77031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7236" t="-101563" r="-1220" b="-77031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16003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5" t="-211475" r="-178755" b="-7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5667" t="-211475" r="-177667" b="-7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070" t="-211475" r="-87676" b="-7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7236" t="-211475" r="-1220" b="-7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3297245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5" t="-311475" r="-178755" b="-6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5667" t="-311475" r="-177667" b="-6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070" t="-311475" r="-87676" b="-6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7236" t="-311475" r="-1220" b="-6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52718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15" t="-411475" r="-178755" b="-5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155667" t="-411475" r="-177667" b="-5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270070" t="-411475" r="-87676" b="-5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blipFill>
                          <a:blip r:embed="rId2"/>
                          <a:stretch>
                            <a:fillRect l="-427236" t="-411475" r="-1220" b="-5081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38195032"/>
                      </a:ext>
                    </a:extLst>
                  </a:tr>
                  <a:tr h="370840">
                    <a:tc rowSpan="2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IRAC Channel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</a:tcPr>
                    </a:tc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GB" b="1" dirty="0"/>
                            <a:t>Pal 13</a:t>
                          </a:r>
                        </a:p>
                      </a:txBody>
                      <a:tcPr anchor="ctr"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46875952"/>
                      </a:ext>
                    </a:extLst>
                  </a:tr>
                  <a:tr h="391033">
                    <a:tc vMerge="1"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155667" t="-582813" r="-177667" b="-289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270070" t="-582813" r="-87676" b="-289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blipFill>
                          <a:blip r:embed="rId2"/>
                          <a:stretch>
                            <a:fillRect l="-427236" t="-582813" r="-1220" b="-28906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066024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5" t="-716393" r="-178755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5667" t="-716393" r="-177667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070" t="-716393" r="-8767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7236" t="-716393" r="-1220" b="-2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9256953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5" t="-816393" r="-178755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5667" t="-816393" r="-177667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070" t="-816393" r="-8767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7236" t="-816393" r="-1220" b="-10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071927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15" t="-916393" r="-178755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155667" t="-916393" r="-177667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70070" t="-916393" r="-8767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27236" t="-916393" r="-1220" b="-327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0378200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136277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4A6CE7-E9C9-4806-8034-D4B085885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Comparison of results to the literature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181C1D-F007-4619-9F66-855B1078E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The distances calculated were compared to previous determinations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Pal 5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Price-Whelan </a:t>
            </a:r>
            <a:r>
              <a:rPr lang="en-GB" i="1" dirty="0">
                <a:solidFill>
                  <a:schemeClr val="tx1"/>
                </a:solidFill>
              </a:rPr>
              <a:t>et al</a:t>
            </a:r>
            <a:r>
              <a:rPr lang="en-GB" dirty="0">
                <a:solidFill>
                  <a:schemeClr val="tx1"/>
                </a:solidFill>
              </a:rPr>
              <a:t> in 2019 obtained 20.6 ± 0.36 (± 1.13) kpc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/>
                </a:solidFill>
              </a:rPr>
              <a:t>Küpper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1" dirty="0">
                <a:solidFill>
                  <a:schemeClr val="tx1"/>
                </a:solidFill>
              </a:rPr>
              <a:t>et al</a:t>
            </a:r>
            <a:r>
              <a:rPr lang="en-GB" dirty="0">
                <a:solidFill>
                  <a:schemeClr val="tx1"/>
                </a:solidFill>
              </a:rPr>
              <a:t> in 2015 obtained 23.6 ± 0.7 kpc </a:t>
            </a:r>
          </a:p>
          <a:p>
            <a:pPr lvl="2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Inconsistent with the results obtained in this project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Pal 13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 err="1">
                <a:solidFill>
                  <a:schemeClr val="tx1"/>
                </a:solidFill>
              </a:rPr>
              <a:t>Côté</a:t>
            </a: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i="1" dirty="0">
                <a:solidFill>
                  <a:schemeClr val="tx1"/>
                </a:solidFill>
              </a:rPr>
              <a:t>et al</a:t>
            </a:r>
            <a:r>
              <a:rPr lang="en-GB" dirty="0">
                <a:solidFill>
                  <a:schemeClr val="tx1"/>
                </a:solidFill>
              </a:rPr>
              <a:t> in 2002 obtained 24.3 ± 1.1 kpc 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Shipp </a:t>
            </a:r>
            <a:r>
              <a:rPr lang="en-GB" i="1" dirty="0">
                <a:solidFill>
                  <a:schemeClr val="tx1"/>
                </a:solidFill>
              </a:rPr>
              <a:t>et al </a:t>
            </a:r>
            <a:r>
              <a:rPr lang="en-GB" dirty="0">
                <a:solidFill>
                  <a:schemeClr val="tx1"/>
                </a:solidFill>
              </a:rPr>
              <a:t>in 2020 obtained 23.6 ± 0.2 kpc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C1592-01BC-4217-911F-7828D9DCB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22</a:t>
            </a:fld>
            <a:endParaRPr lang="en-US" dirty="0">
              <a:latin typeface="+mn-lt"/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A83F2B0C-CD7B-49DF-B88E-BB8191BF00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DISCUSSION AND ANALYSIS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93428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71AEE5-DD2C-44A0-84A5-AB83627FCF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Distance measurement uncertainties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48F114-7872-4150-9E2A-DF5DBB565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Random sources of uncertainty (first quoted error):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/>
              <a:t>Caused by least-squares fitting of the </a:t>
            </a:r>
            <a:r>
              <a:rPr lang="en-GB" i="1" dirty="0"/>
              <a:t>y</a:t>
            </a:r>
            <a:r>
              <a:rPr lang="en-GB" dirty="0"/>
              <a:t>-intercept of the PL fit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/>
              <a:t>Uncertainty in the </a:t>
            </a:r>
            <a:r>
              <a:rPr lang="en-GB" i="1" dirty="0"/>
              <a:t>y-</a:t>
            </a:r>
            <a:r>
              <a:rPr lang="en-GB" dirty="0"/>
              <a:t>intercept of the calibrated PL relation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/>
              <a:t>Ultimately based on the apparent magnitudes and so photometric uncertainties can be considered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Systematic sources of uncertainty (second quoted error):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/>
              <a:t>Predominantly by the uncertainty in the gradient of the calibrated PL relation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/>
              <a:t>Small component is again caused by the </a:t>
            </a:r>
            <a:r>
              <a:rPr lang="en-GB" i="1" dirty="0"/>
              <a:t>y-</a:t>
            </a:r>
            <a:r>
              <a:rPr lang="en-GB" dirty="0"/>
              <a:t>intercept of the calibrated PL relation</a:t>
            </a:r>
          </a:p>
          <a:p>
            <a:pPr marL="0" indent="0">
              <a:buClrTx/>
              <a:buNone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261B21-547F-4C25-A8D5-8DCDCFD47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727CAF-4246-4DC9-BCA9-111FFD95B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DISCUSSION AND ANALYSIS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79856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EC993-4F4F-4683-A103-500FB7438F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Analysis of the distances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DFC0-2931-4DA0-B256-E1A0A8352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Uncertainty in distance measurements for Pal 5 and Pal 13 are both around 7%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Higher than the anticipated 1-2% in the SMHASH program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Systematic uncertainties account for around 75% of the overall uncertainty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This is due to the large uncertainties in the gradients given in the PL relation paper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/>
              <a:t>PL relations in the paper were calibrated using parallax data for RR Lyrae stars in </a:t>
            </a:r>
            <a:r>
              <a:rPr lang="en-GB" i="1" dirty="0"/>
              <a:t>Gaia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/>
              <a:t>Improvements in systematic uncertainty is required to meet the SMHASH aims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/>
              <a:t>Uncertainties can also be improved by considering metallicity of RRLs in the clusters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/>
              <a:t>This would involve using a Period-Luminosity-Metallicity (PLZ) relation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/>
              <a:t>Has the possibility to reduce uncertainties by a further 1% according to Neeley </a:t>
            </a:r>
            <a:r>
              <a:rPr lang="en-GB" i="1" dirty="0"/>
              <a:t>et al</a:t>
            </a:r>
            <a:r>
              <a:rPr lang="en-GB" dirty="0"/>
              <a:t> (2019)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7A8BCD-7634-49E0-B246-BC9078EF14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24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DB2BA5-BA4A-4D6C-B5EF-40BADC667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DISCUSSION AND ANALYSIS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886352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548AA-293A-4305-A3DD-7384D5C6C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Looking toward the future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0C81EB-FE18-4699-8352-59F6CD6772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Future work to be undertaken: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Apply the work to more globular clusters, such as IC4499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Consider metallicities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Improvements in </a:t>
            </a:r>
            <a:r>
              <a:rPr lang="en-GB" i="1" dirty="0">
                <a:solidFill>
                  <a:schemeClr val="tx1"/>
                </a:solidFill>
              </a:rPr>
              <a:t>Gaia </a:t>
            </a:r>
            <a:r>
              <a:rPr lang="en-GB" dirty="0">
                <a:solidFill>
                  <a:schemeClr val="tx1"/>
                </a:solidFill>
              </a:rPr>
              <a:t>parallax values could reduce uncertainty in the PL relations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This would decrease the “error budget” available for determining the Hubble constant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Uncertainties of less than 2% could be achieved for the Hubble constant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This work has implications therefore on our understanding of the age, size and expansion of the Universe from the accurate calculation of the Hubble constant and resolving the present inconsistencies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E49D3-D82E-4F0F-A7C4-4E7D5E71D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25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FA09FA-16B0-4157-BCB9-380AD1DEC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63440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17821-F577-47A3-AF72-9FAFEBB1B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SMHASH and CRRP programs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1CF313-A3F8-4274-8311-38B2AB5434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Spitzer Merger and Shape of the Galactic Halo (SMHASH)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Aims to construct 3D map of the Milky Way (MW) galaxy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Uses mid-infrared observations of RR Lyrae (RRL) variable stars in globular clusters and dwarf Spheroidal galaxies (</a:t>
            </a:r>
            <a:r>
              <a:rPr lang="en-GB" dirty="0" err="1">
                <a:solidFill>
                  <a:schemeClr val="tx1"/>
                </a:solidFill>
              </a:rPr>
              <a:t>dSphs</a:t>
            </a:r>
            <a:r>
              <a:rPr lang="en-GB" dirty="0">
                <a:solidFill>
                  <a:schemeClr val="tx1"/>
                </a:solidFill>
              </a:rPr>
              <a:t>) of the MW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Carnegie RR Lyrae Program (CRRP)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Aims to study RR Lyrae in the MW galaxy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Together these programs are reliant on accurate distance measurements</a:t>
            </a:r>
          </a:p>
          <a:p>
            <a:pPr marL="0" indent="0">
              <a:buClrTx/>
              <a:buNone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615452-DC25-4E18-A2D3-E2B37DFE5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591D98-F89B-46AA-B326-414C11803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46184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FF39B1-195E-4948-9034-50CEF3638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9735561" cy="1450757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Spitzer Space Telescope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B32F8-D4EF-4AAD-AD9C-4A18E7304B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733479"/>
            <a:ext cx="5471471" cy="3406063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Infrared Array Camera (IRAC) which could take   images in the 3.6 </a:t>
            </a:r>
            <a:r>
              <a:rPr lang="el-GR" dirty="0">
                <a:solidFill>
                  <a:schemeClr val="tx1"/>
                </a:solidFill>
              </a:rPr>
              <a:t>μ</a:t>
            </a:r>
            <a:r>
              <a:rPr lang="en-GB" dirty="0">
                <a:solidFill>
                  <a:schemeClr val="tx1"/>
                </a:solidFill>
              </a:rPr>
              <a:t>m, 4.5 </a:t>
            </a:r>
            <a:r>
              <a:rPr lang="el-GR" dirty="0">
                <a:solidFill>
                  <a:schemeClr val="tx1"/>
                </a:solidFill>
              </a:rPr>
              <a:t>μ</a:t>
            </a:r>
            <a:r>
              <a:rPr lang="en-GB" dirty="0">
                <a:solidFill>
                  <a:schemeClr val="tx1"/>
                </a:solidFill>
              </a:rPr>
              <a:t>m, 5.8 </a:t>
            </a:r>
            <a:r>
              <a:rPr lang="el-GR" dirty="0">
                <a:solidFill>
                  <a:schemeClr val="tx1"/>
                </a:solidFill>
              </a:rPr>
              <a:t>μ</a:t>
            </a:r>
            <a:r>
              <a:rPr lang="en-GB" dirty="0">
                <a:solidFill>
                  <a:schemeClr val="tx1"/>
                </a:solidFill>
              </a:rPr>
              <a:t>m and 8 </a:t>
            </a:r>
            <a:r>
              <a:rPr lang="el-GR" dirty="0">
                <a:solidFill>
                  <a:schemeClr val="tx1"/>
                </a:solidFill>
              </a:rPr>
              <a:t>μ</a:t>
            </a:r>
            <a:r>
              <a:rPr lang="en-GB" dirty="0">
                <a:solidFill>
                  <a:schemeClr val="tx1"/>
                </a:solidFill>
              </a:rPr>
              <a:t>m wavebands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In 2009 Spitzer’s cryogen run out, resulting in only the 3.6 </a:t>
            </a:r>
            <a:r>
              <a:rPr lang="el-GR" dirty="0">
                <a:solidFill>
                  <a:schemeClr val="tx1"/>
                </a:solidFill>
              </a:rPr>
              <a:t>μ</a:t>
            </a:r>
            <a:r>
              <a:rPr lang="en-GB" dirty="0">
                <a:solidFill>
                  <a:schemeClr val="tx1"/>
                </a:solidFill>
              </a:rPr>
              <a:t>m and 4.5 </a:t>
            </a:r>
            <a:r>
              <a:rPr lang="el-GR" dirty="0">
                <a:solidFill>
                  <a:schemeClr val="tx1"/>
                </a:solidFill>
              </a:rPr>
              <a:t>μ</a:t>
            </a:r>
            <a:r>
              <a:rPr lang="en-GB" dirty="0">
                <a:solidFill>
                  <a:schemeClr val="tx1"/>
                </a:solidFill>
              </a:rPr>
              <a:t>m waveband cameras working, marking the start of the Spitzer Warm Mission 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First directly captured light from exoplanets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51C9DA-C5B1-4F73-98D3-3295A8CD05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4</a:t>
            </a:fld>
            <a:endParaRPr lang="en-US" dirty="0">
              <a:latin typeface="+mn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EC8C74-9866-4C72-B8FB-DA95213DE2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0024" y="3296650"/>
            <a:ext cx="5401976" cy="30388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9D6D51-2506-4F84-B130-94C4C08AA166}"/>
              </a:ext>
            </a:extLst>
          </p:cNvPr>
          <p:cNvSpPr txBox="1"/>
          <p:nvPr/>
        </p:nvSpPr>
        <p:spPr>
          <a:xfrm>
            <a:off x="3394744" y="5908709"/>
            <a:ext cx="3426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Spitzer Space Telescope (Artist’s Impression) </a:t>
            </a:r>
          </a:p>
          <a:p>
            <a:pPr algn="r"/>
            <a:r>
              <a:rPr lang="en-GB" sz="1200" i="1" dirty="0"/>
              <a:t>Credit: NASA/JPL-Caltech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7DB5855-106C-45CF-8C3F-1985AF02E619}"/>
              </a:ext>
            </a:extLst>
          </p:cNvPr>
          <p:cNvSpPr txBox="1">
            <a:spLocks/>
          </p:cNvSpPr>
          <p:nvPr/>
        </p:nvSpPr>
        <p:spPr>
          <a:xfrm>
            <a:off x="1097280" y="2022031"/>
            <a:ext cx="9092185" cy="71144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The mission launched on the 25 August 2003 and was retired on the 30 January 2020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6E6EF6BE-438A-456A-B4BE-855677D309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78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85629-B749-4EA1-B000-EEE760F35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RR Lyrae variable stars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AF467-80C8-45D5-A827-7DAB211E8B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RR Lyrae (RRL) are Population II stars: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Relatively old (&gt; 10 billion years)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Low overall metallicity (metal poor)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Luminosity varies with periods of around a few hours to a day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Typically less massive than the Sun (0.5 - 0.8 solar masses)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Abundant in globular clusters residing in the MW galaxy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Lie on the instability strip of HR diagram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Used as standard candles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5303A2-5047-4CB4-80B7-0B57D3040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A898A251-9BAE-4DA7-8DDA-0AD20A884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1246" y="1845734"/>
            <a:ext cx="3878424" cy="4431100"/>
          </a:xfrm>
          <a:prstGeom prst="rect">
            <a:avLst/>
          </a:prstGeom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DF04D9-1FFC-41E4-BF64-D00A67B5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97D32DA-6281-4599-9CA6-5E67F14FF6C7}"/>
              </a:ext>
            </a:extLst>
          </p:cNvPr>
          <p:cNvSpPr txBox="1"/>
          <p:nvPr/>
        </p:nvSpPr>
        <p:spPr>
          <a:xfrm>
            <a:off x="2521537" y="6011819"/>
            <a:ext cx="5876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200" dirty="0"/>
              <a:t>Source: https://commons.wikimedia.org/wiki/File:HR-diag-instability-strip.svg</a:t>
            </a:r>
          </a:p>
        </p:txBody>
      </p:sp>
    </p:spTree>
    <p:extLst>
      <p:ext uri="{BB962C8B-B14F-4D97-AF65-F5344CB8AC3E}">
        <p14:creationId xmlns:p14="http://schemas.microsoft.com/office/powerpoint/2010/main" val="38934022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3F95A0-EDD3-4669-A22E-16168D59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Types of RR Lyrae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DEC97B-6279-445A-AE6B-8AE00068BF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964540" cy="4023360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RRab</a:t>
            </a:r>
            <a:r>
              <a:rPr lang="en-GB" dirty="0">
                <a:solidFill>
                  <a:schemeClr val="tx1"/>
                </a:solidFill>
              </a:rPr>
              <a:t>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Pulsate in the fundamental frequency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Typically larger amplitudes and longer periods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RRc</a:t>
            </a:r>
            <a:r>
              <a:rPr lang="en-GB" dirty="0">
                <a:solidFill>
                  <a:schemeClr val="tx1"/>
                </a:solidFill>
              </a:rPr>
              <a:t>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Pulsate in the first overtone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Typically smaller amplitudes and shorter periods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More sinusoidal and symmetrical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 </a:t>
            </a:r>
            <a:r>
              <a:rPr lang="en-GB" dirty="0" err="1">
                <a:solidFill>
                  <a:schemeClr val="tx1"/>
                </a:solidFill>
              </a:rPr>
              <a:t>RRd</a:t>
            </a:r>
            <a:r>
              <a:rPr lang="en-GB" dirty="0">
                <a:solidFill>
                  <a:schemeClr val="tx1"/>
                </a:solidFill>
              </a:rPr>
              <a:t>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Pulsate in both fundamental frequency and first overtone simultaneously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F74321-6DC1-4AF6-A2C8-C574222F44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84C2646B-4766-4031-BEDA-0AFBC690BC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46" y="1845734"/>
            <a:ext cx="2965534" cy="162495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462B9A5-DFF2-43A9-BE5A-A962B3624B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146" y="4396006"/>
            <a:ext cx="2963070" cy="1623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AED65A-6F51-4572-BC2E-33DEA2202B20}"/>
              </a:ext>
            </a:extLst>
          </p:cNvPr>
          <p:cNvSpPr txBox="1"/>
          <p:nvPr/>
        </p:nvSpPr>
        <p:spPr>
          <a:xfrm>
            <a:off x="7050999" y="5931184"/>
            <a:ext cx="4102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i="1" dirty="0"/>
              <a:t>Credit: </a:t>
            </a:r>
            <a:r>
              <a:rPr lang="en-GB" sz="1400" dirty="0" err="1"/>
              <a:t>Soszynski</a:t>
            </a:r>
            <a:r>
              <a:rPr lang="en-GB" sz="1400" dirty="0"/>
              <a:t> &amp; OGLE Team</a:t>
            </a:r>
            <a:endParaRPr lang="en-GB" sz="1400" i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69E337F-4F45-43B3-BBD6-BA73306B3AF7}"/>
              </a:ext>
            </a:extLst>
          </p:cNvPr>
          <p:cNvSpPr txBox="1"/>
          <p:nvPr/>
        </p:nvSpPr>
        <p:spPr>
          <a:xfrm>
            <a:off x="8397380" y="3472676"/>
            <a:ext cx="26973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/>
              <a:t>Top: </a:t>
            </a:r>
            <a:r>
              <a:rPr lang="en-GB" sz="1600" dirty="0" err="1"/>
              <a:t>RRab</a:t>
            </a:r>
            <a:endParaRPr lang="en-GB" sz="1600" dirty="0"/>
          </a:p>
          <a:p>
            <a:endParaRPr lang="en-GB" sz="1600" dirty="0"/>
          </a:p>
          <a:p>
            <a:r>
              <a:rPr lang="en-GB" sz="1600" dirty="0"/>
              <a:t>Bottom: </a:t>
            </a:r>
            <a:r>
              <a:rPr lang="en-GB" sz="1600" dirty="0" err="1"/>
              <a:t>RRc</a:t>
            </a:r>
            <a:endParaRPr lang="en-GB" sz="1600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10D9BC3C-32D4-4B19-935A-34B8903C9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39234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B42D9F-AEF0-47C5-94E4-B8DB09F3A9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Cepheids and the Period-Luminosity relation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48311-B847-4A5A-A173-D2EAAA9D94B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97280" y="1845734"/>
                <a:ext cx="7384247" cy="4023360"/>
              </a:xfrm>
            </p:spPr>
            <p:txBody>
              <a:bodyPr/>
              <a:lstStyle/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Cepheid PL relation discovered by Henrietta Swan Leavitt, called the Leavitt law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Cepheids also variable stars but longer pulsation periods, order of days to weeks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PL relations allow comparison of and their form is different for each variable star</a:t>
                </a:r>
              </a:p>
              <a:p>
                <a:pPr>
                  <a:buClrTx/>
                  <a:buFont typeface="Arial" panose="020B0604020202020204" pitchFamily="34" charset="0"/>
                  <a:buChar char="•"/>
                </a:pPr>
                <a:r>
                  <a:rPr lang="en-GB" dirty="0">
                    <a:solidFill>
                      <a:schemeClr val="tx1"/>
                    </a:solidFill>
                  </a:rPr>
                  <a:t>Have a typical form,</a:t>
                </a:r>
              </a:p>
              <a:p>
                <a:pPr marL="0" indent="0">
                  <a:buClr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𝑀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GB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func>
                        <m:funcPr>
                          <m:ctrlP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GB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8848311-B847-4A5A-A173-D2EAAA9D94B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97280" y="1845734"/>
                <a:ext cx="7384247" cy="4023360"/>
              </a:xfrm>
              <a:blipFill>
                <a:blip r:embed="rId2"/>
                <a:stretch>
                  <a:fillRect l="-1982" t="-1667" r="-28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B7F77-0F2B-462D-8B1B-5178ACF7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7B40B0A1-8454-4C76-B8A1-B239B8F3DE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0" t="533" r="1898" b="484"/>
          <a:stretch/>
        </p:blipFill>
        <p:spPr>
          <a:xfrm>
            <a:off x="9042771" y="2567032"/>
            <a:ext cx="3087710" cy="33938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517F1A-45D7-4C2B-B66F-AA206A1105FF}"/>
                  </a:ext>
                </a:extLst>
              </p:cNvPr>
              <p:cNvSpPr txBox="1"/>
              <p:nvPr/>
            </p:nvSpPr>
            <p:spPr>
              <a:xfrm>
                <a:off x="9478870" y="5960849"/>
                <a:ext cx="220202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GB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GB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GB" b="0" i="1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GB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func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D517F1A-45D7-4C2B-B66F-AA206A1105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8870" y="5960849"/>
                <a:ext cx="2202025" cy="369332"/>
              </a:xfrm>
              <a:prstGeom prst="rect">
                <a:avLst/>
              </a:prstGeom>
              <a:blipFill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C9C2F8-4C91-4050-A250-921DEAC448DB}"/>
                  </a:ext>
                </a:extLst>
              </p:cNvPr>
              <p:cNvSpPr txBox="1"/>
              <p:nvPr/>
            </p:nvSpPr>
            <p:spPr>
              <a:xfrm rot="16200000">
                <a:off x="6832164" y="4078452"/>
                <a:ext cx="4051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absolute</m:t>
                      </m:r>
                      <m:r>
                        <a:rPr lang="en-GB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GB" b="0" i="0" smtClean="0">
                          <a:latin typeface="Cambria Math" panose="02040503050406030204" pitchFamily="18" charset="0"/>
                        </a:rPr>
                        <m:t>magnitude</m:t>
                      </m:r>
                    </m:oMath>
                  </m:oMathPara>
                </a14:m>
                <a:endParaRPr lang="en-GB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9C9C2F8-4C91-4050-A250-921DEAC448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6832164" y="4078452"/>
                <a:ext cx="4051882" cy="369332"/>
              </a:xfrm>
              <a:prstGeom prst="rect">
                <a:avLst/>
              </a:prstGeom>
              <a:blipFill>
                <a:blip r:embed="rId5"/>
                <a:stretch>
                  <a:fillRect r="-133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606386BB-6F2A-4473-BFC8-2BF4111C0E37}"/>
              </a:ext>
            </a:extLst>
          </p:cNvPr>
          <p:cNvSpPr txBox="1"/>
          <p:nvPr/>
        </p:nvSpPr>
        <p:spPr>
          <a:xfrm>
            <a:off x="2621280" y="6022404"/>
            <a:ext cx="63155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[1] Leavitt H S and Pickering E C 1912 </a:t>
            </a:r>
            <a:r>
              <a:rPr lang="en-GB" sz="1400" i="1" dirty="0"/>
              <a:t>Harvard College Observatory Circular </a:t>
            </a:r>
            <a:r>
              <a:rPr lang="en-GB" sz="1400" b="1" dirty="0"/>
              <a:t>173 </a:t>
            </a:r>
            <a:r>
              <a:rPr lang="en-GB" sz="1400" dirty="0"/>
              <a:t>1-3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1D87A1C-0137-466C-8A5D-80766550D7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3231206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98BB6-BF62-4668-B53F-BA260D2BAB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Cosmic distance ladder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CF2F668D-8DF0-4124-8D6C-33D1BB40A5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6870425" y="2311273"/>
            <a:ext cx="5321575" cy="40227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BA8EAA-2A02-49D1-B281-E6E78780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451AD64-68B8-4D74-9341-5C2A112BC6C2}"/>
              </a:ext>
            </a:extLst>
          </p:cNvPr>
          <p:cNvSpPr txBox="1">
            <a:spLocks/>
          </p:cNvSpPr>
          <p:nvPr/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01168" lvl="1" indent="0">
              <a:buClrTx/>
              <a:buNone/>
            </a:pPr>
            <a:endParaRPr lang="en-GB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B293F7B-516E-4AD2-A20F-9E58585217C7}"/>
              </a:ext>
            </a:extLst>
          </p:cNvPr>
          <p:cNvSpPr txBox="1">
            <a:spLocks/>
          </p:cNvSpPr>
          <p:nvPr/>
        </p:nvSpPr>
        <p:spPr>
          <a:xfrm>
            <a:off x="1249681" y="1998134"/>
            <a:ext cx="5620744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Used to calibrate distances from the Milky Way galaxy (10 kpc), through the local group (1 </a:t>
            </a:r>
            <a:r>
              <a:rPr lang="en-GB" dirty="0" err="1">
                <a:solidFill>
                  <a:schemeClr val="tx1"/>
                </a:solidFill>
              </a:rPr>
              <a:t>Mpc</a:t>
            </a:r>
            <a:r>
              <a:rPr lang="en-GB" dirty="0">
                <a:solidFill>
                  <a:schemeClr val="tx1"/>
                </a:solidFill>
              </a:rPr>
              <a:t>) and beyond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Ultimate aim of accurately measuring the Hubble constant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Cepheid route previously used to climb the ladder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An independent route using RRLs can be climbed to obtain more accurate values for the Hubble constant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Each rung provides information that can be used to progress to the next rung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B1963DA-878F-423F-838B-35607E938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>
              <a:latin typeface="+mn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EC9945F-6585-4246-AEFB-25FFB22F2C78}"/>
              </a:ext>
            </a:extLst>
          </p:cNvPr>
          <p:cNvSpPr txBox="1"/>
          <p:nvPr/>
        </p:nvSpPr>
        <p:spPr>
          <a:xfrm>
            <a:off x="553515" y="5836444"/>
            <a:ext cx="63169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[1] </a:t>
            </a:r>
            <a:r>
              <a:rPr lang="en-GB" sz="1400" b="0" i="0" dirty="0" err="1">
                <a:effectLst/>
              </a:rPr>
              <a:t>Ciardullo</a:t>
            </a:r>
            <a:r>
              <a:rPr lang="en-GB" sz="1400" b="0" i="0" dirty="0">
                <a:effectLst/>
              </a:rPr>
              <a:t> R 2004, </a:t>
            </a:r>
            <a:r>
              <a:rPr lang="en-GB" sz="1400" b="0" i="0" dirty="0" err="1">
                <a:effectLst/>
              </a:rPr>
              <a:t>eprint</a:t>
            </a:r>
            <a:r>
              <a:rPr lang="en-GB" sz="1400" b="0" i="0" dirty="0">
                <a:effectLst/>
              </a:rPr>
              <a:t> </a:t>
            </a:r>
            <a:r>
              <a:rPr lang="en-GB" sz="1400" b="0" i="0" dirty="0" err="1">
                <a:effectLst/>
              </a:rPr>
              <a:t>arXiv:astro-ph</a:t>
            </a:r>
            <a:r>
              <a:rPr lang="en-GB" sz="1400" b="0" i="0" dirty="0">
                <a:effectLst/>
              </a:rPr>
              <a:t>/0407290</a:t>
            </a:r>
            <a:endParaRPr lang="en-GB" sz="1400" dirty="0"/>
          </a:p>
          <a:p>
            <a:pPr algn="r"/>
            <a:r>
              <a:rPr lang="en-GB" sz="1400" dirty="0"/>
              <a:t>https://commons.wikimedia.org/wiki/File:Extragalactic_distance_ladder.jpg</a:t>
            </a:r>
          </a:p>
        </p:txBody>
      </p:sp>
    </p:spTree>
    <p:extLst>
      <p:ext uri="{BB962C8B-B14F-4D97-AF65-F5344CB8AC3E}">
        <p14:creationId xmlns:p14="http://schemas.microsoft.com/office/powerpoint/2010/main" val="30450843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7A85D-D8D3-4970-88A7-215632A59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The Hubble Constant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6939C-E94F-41F8-8C8C-77414604C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6717260" cy="4023360"/>
          </a:xfrm>
        </p:spPr>
        <p:txBody>
          <a:bodyPr/>
          <a:lstStyle/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Fundamental disagreement in values depending on method:</a:t>
            </a: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Classical Cepheids: 73.5 kms⁻</a:t>
            </a:r>
            <a:r>
              <a:rPr lang="en-GB" b="0" dirty="0">
                <a:solidFill>
                  <a:schemeClr val="tx1"/>
                </a:solidFill>
                <a:effectLst/>
              </a:rPr>
              <a:t>¹Mpc</a:t>
            </a:r>
            <a:r>
              <a:rPr lang="en-GB" dirty="0">
                <a:solidFill>
                  <a:schemeClr val="tx1"/>
                </a:solidFill>
              </a:rPr>
              <a:t>⁻</a:t>
            </a:r>
            <a:r>
              <a:rPr lang="en-GB" b="0" dirty="0">
                <a:solidFill>
                  <a:schemeClr val="tx1"/>
                </a:solidFill>
                <a:effectLst/>
              </a:rPr>
              <a:t>¹</a:t>
            </a:r>
            <a:endParaRPr lang="en-GB" dirty="0">
              <a:solidFill>
                <a:schemeClr val="tx1"/>
              </a:solidFill>
            </a:endParaRPr>
          </a:p>
          <a:p>
            <a:pPr lvl="1"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CMB: 70.5 kms⁻</a:t>
            </a:r>
            <a:r>
              <a:rPr lang="en-GB" b="0" dirty="0">
                <a:solidFill>
                  <a:schemeClr val="tx1"/>
                </a:solidFill>
                <a:effectLst/>
              </a:rPr>
              <a:t>¹Mpc</a:t>
            </a:r>
            <a:r>
              <a:rPr lang="en-GB" dirty="0">
                <a:solidFill>
                  <a:schemeClr val="tx1"/>
                </a:solidFill>
              </a:rPr>
              <a:t>⁻</a:t>
            </a:r>
            <a:r>
              <a:rPr lang="en-GB" b="0" dirty="0">
                <a:solidFill>
                  <a:schemeClr val="tx1"/>
                </a:solidFill>
                <a:effectLst/>
              </a:rPr>
              <a:t>¹</a:t>
            </a:r>
          </a:p>
          <a:p>
            <a:pPr marL="0" indent="0">
              <a:buClrTx/>
              <a:buNone/>
            </a:pPr>
            <a:endParaRPr lang="en-GB" dirty="0">
              <a:solidFill>
                <a:schemeClr val="tx1"/>
              </a:solidFill>
            </a:endParaRP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RR Lyrae variables could prove a useful route up the cosmic distance ladder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Obtain more accurate values for the Hubble constant to resolve this inconsistency</a:t>
            </a:r>
          </a:p>
          <a:p>
            <a:pPr>
              <a:buClrTx/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tx1"/>
                </a:solidFill>
              </a:rPr>
              <a:t>Far reaching implications on our understanding of the Universe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6F95AD-6725-4283-92CB-8A302E5B9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9D384-533B-4C4E-B660-F861AA07D173}" type="slidenum">
              <a:rPr lang="en-US" smtClean="0"/>
              <a:pPr/>
              <a:t>9</a:t>
            </a:fld>
            <a:endParaRPr lang="en-US" dirty="0">
              <a:latin typeface="+mn-lt"/>
            </a:endParaRPr>
          </a:p>
        </p:txBody>
      </p:sp>
      <p:pic>
        <p:nvPicPr>
          <p:cNvPr id="6" name="Picture 5" descr="Timeline&#10;&#10;Description automatically generated">
            <a:extLst>
              <a:ext uri="{FF2B5EF4-FFF2-40B4-BE49-F238E27FC236}">
                <a16:creationId xmlns:a16="http://schemas.microsoft.com/office/drawing/2014/main" id="{C007BE07-7512-4ED6-8D81-BF878C205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540" y="3131993"/>
            <a:ext cx="4377460" cy="3200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3ED0DF-2333-4105-BAC7-C42FBE5E59F3}"/>
              </a:ext>
            </a:extLst>
          </p:cNvPr>
          <p:cNvSpPr txBox="1"/>
          <p:nvPr/>
        </p:nvSpPr>
        <p:spPr>
          <a:xfrm>
            <a:off x="1307080" y="6027027"/>
            <a:ext cx="65074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400" dirty="0"/>
              <a:t>[1] Beaton </a:t>
            </a:r>
            <a:r>
              <a:rPr lang="en-GB" sz="1400" i="1" dirty="0"/>
              <a:t>et al </a:t>
            </a:r>
            <a:r>
              <a:rPr lang="en-GB" sz="1400" dirty="0"/>
              <a:t>2016 </a:t>
            </a:r>
            <a:r>
              <a:rPr lang="en-GB" sz="1400" i="1" dirty="0"/>
              <a:t>The Astrophysical Journal </a:t>
            </a:r>
            <a:r>
              <a:rPr lang="en-GB" sz="1400" b="1" dirty="0"/>
              <a:t>832</a:t>
            </a:r>
            <a:r>
              <a:rPr lang="en-GB" sz="1400" dirty="0"/>
              <a:t> 210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33291F6-15E2-4A00-84CF-89DA2C575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02178216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344068"/>
      </a:dk2>
      <a:lt2>
        <a:srgbClr val="D9E0E6"/>
      </a:lt2>
      <a:accent1>
        <a:srgbClr val="1CADE4"/>
      </a:accent1>
      <a:accent2>
        <a:srgbClr val="2683C6"/>
      </a:accent2>
      <a:accent3>
        <a:srgbClr val="28C4CC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3859</TotalTime>
  <Words>2011</Words>
  <Application>Microsoft Office PowerPoint</Application>
  <PresentationFormat>Widescreen</PresentationFormat>
  <Paragraphs>288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Cambria Math</vt:lpstr>
      <vt:lpstr>Century</vt:lpstr>
      <vt:lpstr>Consolas</vt:lpstr>
      <vt:lpstr>Retrospect</vt:lpstr>
      <vt:lpstr>Distances to Globular Clusters using RR Lyrae Variable Stars</vt:lpstr>
      <vt:lpstr>Cosmological distances</vt:lpstr>
      <vt:lpstr>The SMHASH and CRRP programs</vt:lpstr>
      <vt:lpstr>The Spitzer Space Telescope</vt:lpstr>
      <vt:lpstr>RR Lyrae variable stars</vt:lpstr>
      <vt:lpstr>Types of RR Lyrae</vt:lpstr>
      <vt:lpstr>Cepheids and the Period-Luminosity relation</vt:lpstr>
      <vt:lpstr>Cosmic distance ladder</vt:lpstr>
      <vt:lpstr>The Hubble Constant</vt:lpstr>
      <vt:lpstr>Data selection</vt:lpstr>
      <vt:lpstr>RR Lyrae catalogues</vt:lpstr>
      <vt:lpstr>Master mosaic frames (Palomar 5)</vt:lpstr>
      <vt:lpstr>Photometry</vt:lpstr>
      <vt:lpstr>PSF models</vt:lpstr>
      <vt:lpstr>Performing photometry</vt:lpstr>
      <vt:lpstr>Apparent magnitudes</vt:lpstr>
      <vt:lpstr>Light curves</vt:lpstr>
      <vt:lpstr>Fitting PL relations</vt:lpstr>
      <vt:lpstr>PowerPoint Presentation</vt:lpstr>
      <vt:lpstr>Distance calculations</vt:lpstr>
      <vt:lpstr>Results</vt:lpstr>
      <vt:lpstr>Comparison of results to the literature</vt:lpstr>
      <vt:lpstr>Distance measurement uncertainties</vt:lpstr>
      <vt:lpstr>Analysis of the distances</vt:lpstr>
      <vt:lpstr>Looking toward the future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Distances to Globular Clusters using RR Lyrae variable stars</dc:title>
  <dc:creator>Luke Bischoff</dc:creator>
  <cp:lastModifiedBy>Luke</cp:lastModifiedBy>
  <cp:revision>102</cp:revision>
  <dcterms:created xsi:type="dcterms:W3CDTF">2021-01-12T21:11:41Z</dcterms:created>
  <dcterms:modified xsi:type="dcterms:W3CDTF">2021-01-17T20:11:19Z</dcterms:modified>
</cp:coreProperties>
</file>